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 id="2147483920" r:id="rId2"/>
    <p:sldMasterId id="2147483931" r:id="rId3"/>
    <p:sldMasterId id="2147483945" r:id="rId4"/>
    <p:sldMasterId id="2147483959" r:id="rId5"/>
    <p:sldMasterId id="2147483977" r:id="rId6"/>
    <p:sldMasterId id="2147483995" r:id="rId7"/>
    <p:sldMasterId id="2147484013" r:id="rId8"/>
    <p:sldMasterId id="2147484031" r:id="rId9"/>
    <p:sldMasterId id="2147484050" r:id="rId10"/>
    <p:sldMasterId id="2147484063" r:id="rId11"/>
    <p:sldMasterId id="2147484075" r:id="rId12"/>
    <p:sldMasterId id="2147484087" r:id="rId13"/>
  </p:sldMasterIdLst>
  <p:notesMasterIdLst>
    <p:notesMasterId r:id="rId81"/>
  </p:notesMasterIdLst>
  <p:handoutMasterIdLst>
    <p:handoutMasterId r:id="rId82"/>
  </p:handoutMasterIdLst>
  <p:sldIdLst>
    <p:sldId id="283" r:id="rId14"/>
    <p:sldId id="376" r:id="rId15"/>
    <p:sldId id="273" r:id="rId16"/>
    <p:sldId id="301" r:id="rId17"/>
    <p:sldId id="298" r:id="rId18"/>
    <p:sldId id="258" r:id="rId19"/>
    <p:sldId id="296" r:id="rId20"/>
    <p:sldId id="297" r:id="rId21"/>
    <p:sldId id="299" r:id="rId22"/>
    <p:sldId id="362" r:id="rId23"/>
    <p:sldId id="300" r:id="rId24"/>
    <p:sldId id="257" r:id="rId25"/>
    <p:sldId id="363" r:id="rId26"/>
    <p:sldId id="310" r:id="rId27"/>
    <p:sldId id="264" r:id="rId28"/>
    <p:sldId id="263" r:id="rId29"/>
    <p:sldId id="262" r:id="rId30"/>
    <p:sldId id="356" r:id="rId31"/>
    <p:sldId id="311" r:id="rId32"/>
    <p:sldId id="364" r:id="rId33"/>
    <p:sldId id="359" r:id="rId34"/>
    <p:sldId id="360" r:id="rId35"/>
    <p:sldId id="380" r:id="rId36"/>
    <p:sldId id="381" r:id="rId37"/>
    <p:sldId id="358" r:id="rId38"/>
    <p:sldId id="357" r:id="rId39"/>
    <p:sldId id="361" r:id="rId40"/>
    <p:sldId id="312" r:id="rId41"/>
    <p:sldId id="313" r:id="rId42"/>
    <p:sldId id="318" r:id="rId43"/>
    <p:sldId id="319" r:id="rId44"/>
    <p:sldId id="374" r:id="rId45"/>
    <p:sldId id="375" r:id="rId46"/>
    <p:sldId id="320" r:id="rId47"/>
    <p:sldId id="321" r:id="rId48"/>
    <p:sldId id="322" r:id="rId49"/>
    <p:sldId id="323" r:id="rId50"/>
    <p:sldId id="324" r:id="rId51"/>
    <p:sldId id="325" r:id="rId52"/>
    <p:sldId id="328" r:id="rId53"/>
    <p:sldId id="329" r:id="rId54"/>
    <p:sldId id="331" r:id="rId55"/>
    <p:sldId id="332" r:id="rId56"/>
    <p:sldId id="333" r:id="rId57"/>
    <p:sldId id="382" r:id="rId58"/>
    <p:sldId id="334" r:id="rId59"/>
    <p:sldId id="335" r:id="rId60"/>
    <p:sldId id="337" r:id="rId61"/>
    <p:sldId id="341" r:id="rId62"/>
    <p:sldId id="342" r:id="rId63"/>
    <p:sldId id="345" r:id="rId64"/>
    <p:sldId id="365" r:id="rId65"/>
    <p:sldId id="366" r:id="rId66"/>
    <p:sldId id="367" r:id="rId67"/>
    <p:sldId id="368" r:id="rId68"/>
    <p:sldId id="369" r:id="rId69"/>
    <p:sldId id="370" r:id="rId70"/>
    <p:sldId id="371" r:id="rId71"/>
    <p:sldId id="372" r:id="rId72"/>
    <p:sldId id="373" r:id="rId73"/>
    <p:sldId id="348" r:id="rId74"/>
    <p:sldId id="349" r:id="rId75"/>
    <p:sldId id="350" r:id="rId76"/>
    <p:sldId id="351" r:id="rId77"/>
    <p:sldId id="377" r:id="rId78"/>
    <p:sldId id="378" r:id="rId79"/>
    <p:sldId id="352"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77" autoAdjust="0"/>
  </p:normalViewPr>
  <p:slideViewPr>
    <p:cSldViewPr>
      <p:cViewPr varScale="1">
        <p:scale>
          <a:sx n="74" d="100"/>
          <a:sy n="74" d="100"/>
        </p:scale>
        <p:origin x="-1206" y="-90"/>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varScale="1">
      <p:scale>
        <a:sx n="100" d="100"/>
        <a:sy n="100" d="100"/>
      </p:scale>
      <p:origin x="0" y="-577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viewProps" Target="viewProp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61" Type="http://schemas.openxmlformats.org/officeDocument/2006/relationships/slide" Target="slides/slide48.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332823A-28F8-4CF2-B531-B19C6AAE290C}" type="datetimeFigureOut">
              <a:rPr lang="en-US"/>
              <a:pPr>
                <a:defRPr/>
              </a:pPr>
              <a:t>10/6/2015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E112CBB-E6D7-40B8-A9E0-0472436E29E1}" type="slidenum">
              <a:rPr lang="en-US" altLang="en-US"/>
              <a:pPr/>
              <a:t>‹#›</a:t>
            </a:fld>
            <a:endParaRPr lang="en-US" altLang="en-US"/>
          </a:p>
        </p:txBody>
      </p:sp>
    </p:spTree>
    <p:extLst>
      <p:ext uri="{BB962C8B-B14F-4D97-AF65-F5344CB8AC3E}">
        <p14:creationId xmlns:p14="http://schemas.microsoft.com/office/powerpoint/2010/main" val="428615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A2696F9-D710-4FD5-8594-1D2A4EE1EF1D}" type="datetimeFigureOut">
              <a:rPr lang="en-US"/>
              <a:pPr>
                <a:defRPr/>
              </a:pPr>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5B3C2C7-D4C6-42F6-AC90-A6F89231EB4E}" type="slidenum">
              <a:rPr lang="en-US" altLang="en-US"/>
              <a:pPr/>
              <a:t>‹#›</a:t>
            </a:fld>
            <a:endParaRPr lang="en-US" altLang="en-US"/>
          </a:p>
        </p:txBody>
      </p:sp>
    </p:spTree>
    <p:extLst>
      <p:ext uri="{BB962C8B-B14F-4D97-AF65-F5344CB8AC3E}">
        <p14:creationId xmlns:p14="http://schemas.microsoft.com/office/powerpoint/2010/main" val="176642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D3ED10-2DA7-4CE4-96AD-49DB3919AC99}"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709129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C6A8E8-7D61-4D4C-8735-11689334374D}"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2382716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A29496-92D2-409D-8055-EAF28DD4E92A}"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97929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81EE52-3075-4F90-BA1F-879FBA8ED8CD}"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991954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B26D49-0772-43F6-B4C0-B47EB468CB50}"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1193807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D59250-EBEF-4CEC-A76B-3648442071A6}"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54777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A29496-92D2-409D-8055-EAF28DD4E92A}"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4019005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195084-4D19-494A-895D-491D655B91C7}"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3501221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5AEC4-CC53-4BE5-911B-3DFF78E01878}" type="slidenum">
              <a:rPr lang="en-US" altLang="en-US"/>
              <a:pPr/>
              <a:t>30</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52132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633FAC-DEDF-4D36-8B31-AB3C1018ED0A}" type="slidenum">
              <a:rPr lang="en-US" altLang="en-US"/>
              <a:pPr/>
              <a:t>31</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47483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8B0951-4B41-4ABC-9867-D662E9AD516F}" type="slidenum">
              <a:rPr lang="en-US" altLang="en-US"/>
              <a:pPr/>
              <a:t>34</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55134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A29496-92D2-409D-8055-EAF28DD4E92A}"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306426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222E2-1182-44B8-B45D-E54CEC8BF0ED}" type="slidenum">
              <a:rPr lang="en-US" altLang="en-US"/>
              <a:pPr/>
              <a:t>35</a:t>
            </a:fld>
            <a:endParaRPr lang="en-US" alt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3047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AFAD8-88CD-42B9-9C25-76761B12B5EC}" type="slidenum">
              <a:rPr lang="en-US" altLang="en-US"/>
              <a:pPr/>
              <a:t>36</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22043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4BC21-025A-4D83-BB0C-367B31EDB1BE}" type="slidenum">
              <a:rPr lang="en-US" altLang="en-US"/>
              <a:pPr/>
              <a:t>37</a:t>
            </a:fld>
            <a:endParaRPr lang="en-US" alt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4465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E4D7E-331E-4B5C-BF89-E20ED41472AF}" type="slidenum">
              <a:rPr lang="en-US" altLang="en-US"/>
              <a:pPr/>
              <a:t>38</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50502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D01FC-0F05-48DE-A6DE-0C2A4149ABE2}" type="slidenum">
              <a:rPr lang="en-US" altLang="en-US"/>
              <a:pPr/>
              <a:t>39</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835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9A9DE-1474-434C-9721-84F6F2E3E682}" type="slidenum">
              <a:rPr lang="en-US" altLang="en-US"/>
              <a:pPr/>
              <a:t>40</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5106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57110-0ADC-45D3-BBCD-03CFFEB888D1}" type="slidenum">
              <a:rPr lang="en-US" altLang="en-US"/>
              <a:pPr/>
              <a:t>41</a:t>
            </a:fld>
            <a:endParaRPr lang="en-US" alt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9487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B4235B-91C0-4027-8E8B-C1079D3F1EF0}" type="slidenum">
              <a:rPr lang="en-US" altLang="en-US"/>
              <a:pPr/>
              <a:t>42</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23992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026425-D2EF-4001-9100-679C735CA1B7}" type="slidenum">
              <a:rPr lang="en-US" altLang="en-US"/>
              <a:pPr/>
              <a:t>43</a:t>
            </a:fld>
            <a:endParaRPr lang="en-US" alt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35867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3AE8F-A7C4-417A-B658-08E26FB28C98}" type="slidenum">
              <a:rPr lang="en-US" altLang="en-US"/>
              <a:pPr/>
              <a:t>44</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2832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A29496-92D2-409D-8055-EAF28DD4E92A}"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940705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69EC10-9ECC-4855-9008-15744F17C6D5}" type="slidenum">
              <a:rPr lang="en-US" altLang="en-US"/>
              <a:pPr/>
              <a:t>46</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78706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D71C9-0BA1-4A3E-928A-BF0CB952CA51}" type="slidenum">
              <a:rPr lang="en-US" altLang="en-US"/>
              <a:pPr/>
              <a:t>47</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45599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6C13E-7983-4AC2-8458-FFB106B436DE}" type="slidenum">
              <a:rPr lang="en-US" altLang="en-US"/>
              <a:pPr/>
              <a:t>48</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10269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EAB73D-442D-4B83-A0E8-26CFF1D0DD71}" type="slidenum">
              <a:rPr lang="en-US" altLang="en-US"/>
              <a:pPr/>
              <a:t>49</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3201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63153-21E4-4E19-9C9F-8D787D305B3D}" type="slidenum">
              <a:rPr lang="en-US" altLang="en-US"/>
              <a:pPr/>
              <a:t>50</a:t>
            </a:fld>
            <a:endParaRPr lang="en-US" alt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58336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C914B-62A0-40B7-8459-D271142912F4}" type="slidenum">
              <a:rPr lang="en-US" altLang="en-US"/>
              <a:pPr/>
              <a:t>51</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22307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5B84B-C07A-4BB5-82A1-3F5AD306228B}"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54628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5B84B-C07A-4BB5-82A1-3F5AD306228B}"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100061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5B84B-C07A-4BB5-82A1-3F5AD306228B}"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621179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5B84B-C07A-4BB5-82A1-3F5AD306228B}"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59905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81100" y="847725"/>
            <a:ext cx="4483100" cy="3362325"/>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400" b="1" dirty="0" smtClean="0"/>
              <a:t>Study of every ancient civilization clearly shows that throughout history humans overcame hunger and disease, not only by harvesting food from a cultivated land, but also by processing it with sophisticated methods. For example, the three most important foods in Ancient Greece—bread, olive oil, and wine—were all products of complicated processing that transformed perishable, unpalatable, or hardly edible raw materials into safe, tasty, nutritious, stable, and enjoyable foods (Floros 2004). </a:t>
            </a:r>
          </a:p>
          <a:p>
            <a:endParaRPr lang="en-US" sz="1400" b="1" dirty="0" smtClean="0"/>
          </a:p>
          <a:p>
            <a:r>
              <a:rPr lang="en-US" sz="1400" b="1" dirty="0" smtClean="0"/>
              <a:t>Our food supply has evolved from use of only primitive forms of food processing like simple cooking, to a very complex production-to-consumption system that uses very sophisticated processing methods and technologies which can maintain or enhance food quality and food safety, preserve sensitive nutrients, remove toxins and </a:t>
            </a:r>
            <a:r>
              <a:rPr lang="en-US" sz="1400" b="1" dirty="0" err="1" smtClean="0"/>
              <a:t>antinutrients</a:t>
            </a:r>
            <a:r>
              <a:rPr lang="en-US" sz="1400" b="1" dirty="0" smtClean="0"/>
              <a:t>, and which are important to the design of foods for contributing to optimal health and meeting the needs of specific subpopulations, reducing waste and product loss, and distributing foods around the world. </a:t>
            </a:r>
          </a:p>
          <a:p>
            <a:endParaRPr lang="en-US" sz="1400" b="1" dirty="0" smtClean="0"/>
          </a:p>
          <a:p>
            <a:endParaRPr lang="en-US" sz="1400" b="1" dirty="0" smtClean="0"/>
          </a:p>
        </p:txBody>
      </p:sp>
      <p:sp>
        <p:nvSpPr>
          <p:cNvPr id="4" name="Slide Number Placeholder 3"/>
          <p:cNvSpPr>
            <a:spLocks noGrp="1"/>
          </p:cNvSpPr>
          <p:nvPr>
            <p:ph type="sldNum" sz="quarter" idx="5"/>
          </p:nvPr>
        </p:nvSpPr>
        <p:spPr/>
        <p:txBody>
          <a:bodyPr/>
          <a:lstStyle/>
          <a:p>
            <a:pPr>
              <a:defRPr/>
            </a:pPr>
            <a:fld id="{0ED9DAF7-148E-4C57-8D08-ED615DC6B35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471176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9140832-3D7B-475B-A738-8E2BB25874B4}"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31830461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5B84B-C07A-4BB5-82A1-3F5AD306228B}"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761759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B3787126-FE45-4C12-B9FE-71F2F6B5FDFB}" type="slidenum">
              <a:rPr lang="en-US" smtClean="0">
                <a:solidFill>
                  <a:prstClr val="black"/>
                </a:solidFill>
              </a:rPr>
              <a:pPr/>
              <a:t>58</a:t>
            </a:fld>
            <a:endParaRPr lang="en-US" smtClean="0">
              <a:solidFill>
                <a:prstClr val="black"/>
              </a:solidFill>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39274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5B84B-C07A-4BB5-82A1-3F5AD306228B}"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776127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E92AC-657E-4EFB-80B9-C9F5C787D327}"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049723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46CB6-73EF-47A2-A095-D1097CBBF163}" type="slidenum">
              <a:rPr lang="en-US" altLang="en-US"/>
              <a:pPr/>
              <a:t>61</a:t>
            </a:fld>
            <a:endParaRPr lang="en-US" alt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49089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D2676-3AE5-48BD-AB01-0A762518AC60}" type="slidenum">
              <a:rPr lang="en-US" altLang="en-US"/>
              <a:pPr/>
              <a:t>62</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71317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276CE-EBBD-461B-AE14-8DD7FA8DA750}" type="slidenum">
              <a:rPr lang="en-US" altLang="en-US"/>
              <a:pPr/>
              <a:t>63</a:t>
            </a:fld>
            <a:endParaRPr lang="en-US" alt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39946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9672D-C19D-4CF5-B28F-98C2384A651F}" type="slidenum">
              <a:rPr lang="en-US" altLang="en-US"/>
              <a:pPr/>
              <a:t>64</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252703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0CFF1-4009-4671-B428-4BD06C103F3F}" type="slidenum">
              <a:rPr lang="en-US" altLang="en-US"/>
              <a:pPr/>
              <a:t>67</a:t>
            </a:fld>
            <a:endParaRPr lang="en-US" alt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1369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E36863-26B9-4420-B05C-7944E6D33510}"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34436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847725"/>
            <a:ext cx="4483100" cy="3362325"/>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b="1" dirty="0" smtClean="0">
                <a:cs typeface="Arial" charset="0"/>
              </a:rPr>
              <a:t>Today’s global food issues will remain with us for some time to come.</a:t>
            </a:r>
          </a:p>
          <a:p>
            <a:pPr lvl="1"/>
            <a:r>
              <a:rPr lang="en-US" sz="1400" b="1" dirty="0" smtClean="0">
                <a:cs typeface="Arial" charset="0"/>
              </a:rPr>
              <a:t>Getting food to those that don’t have it today,</a:t>
            </a:r>
          </a:p>
          <a:p>
            <a:pPr lvl="1"/>
            <a:r>
              <a:rPr lang="en-US" sz="1400" b="1" dirty="0" smtClean="0">
                <a:cs typeface="Arial" charset="0"/>
              </a:rPr>
              <a:t>Effective use of water and other natural resources,</a:t>
            </a:r>
          </a:p>
          <a:p>
            <a:pPr lvl="1"/>
            <a:r>
              <a:rPr lang="en-US" sz="1400" b="1" dirty="0" smtClean="0">
                <a:cs typeface="Arial" charset="0"/>
              </a:rPr>
              <a:t>Providing healthy foods to combat diet and disease,</a:t>
            </a:r>
          </a:p>
          <a:p>
            <a:pPr lvl="1"/>
            <a:r>
              <a:rPr lang="en-US" sz="1400" b="1" dirty="0" smtClean="0">
                <a:cs typeface="Arial" charset="0"/>
              </a:rPr>
              <a:t>Intricacies of the global food supply chain including regulating global standards and regulations,</a:t>
            </a:r>
          </a:p>
          <a:p>
            <a:pPr lvl="1"/>
            <a:r>
              <a:rPr lang="en-US" sz="1400" b="1" dirty="0" smtClean="0">
                <a:cs typeface="Arial" charset="0"/>
              </a:rPr>
              <a:t>Providing safe food,</a:t>
            </a:r>
          </a:p>
          <a:p>
            <a:pPr lvl="1"/>
            <a:r>
              <a:rPr lang="en-US" sz="1400" b="1" dirty="0" smtClean="0">
                <a:cs typeface="Arial" charset="0"/>
              </a:rPr>
              <a:t>And maintaining sustainability of our food systems.</a:t>
            </a:r>
          </a:p>
          <a:p>
            <a:endParaRPr lang="en-US" dirty="0" smtClean="0"/>
          </a:p>
        </p:txBody>
      </p:sp>
      <p:sp>
        <p:nvSpPr>
          <p:cNvPr id="4" name="Slide Number Placeholder 3"/>
          <p:cNvSpPr>
            <a:spLocks noGrp="1"/>
          </p:cNvSpPr>
          <p:nvPr>
            <p:ph type="sldNum" sz="quarter" idx="5"/>
          </p:nvPr>
        </p:nvSpPr>
        <p:spPr/>
        <p:txBody>
          <a:bodyPr/>
          <a:lstStyle/>
          <a:p>
            <a:pPr>
              <a:defRPr/>
            </a:pPr>
            <a:fld id="{0E5AB1B2-9BEA-4615-AC86-1E9E9F7A415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74754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181100" y="847725"/>
            <a:ext cx="4483100" cy="3362325"/>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b="1" dirty="0" smtClean="0">
                <a:cs typeface="Arial" charset="0"/>
              </a:rPr>
              <a:t>Our modern food system is very complex and changes continuously.  It is a fact that scientific and technical achievements  throughout the food system- from agriculture and food manufacturing to preparation in the home- allow most people in the developed world to have ready access to a diverse, abundant supply of food that is safer, tastier, more nutritious, more convenient, and relatively less expensive than would otherwise be the case.  Many people in the developing world however, where a substantial portion of food produced is lost, are not able to make choices from such abundance.  Further advances in science and technology are critically needed to successfully meet the daunting challenges ahead in feeding the growing world population, especially in the areas of greatest need.</a:t>
            </a:r>
          </a:p>
          <a:p>
            <a:endParaRPr lang="en-US" sz="1400" dirty="0" smtClean="0"/>
          </a:p>
        </p:txBody>
      </p:sp>
      <p:sp>
        <p:nvSpPr>
          <p:cNvPr id="4" name="Slide Number Placeholder 3"/>
          <p:cNvSpPr>
            <a:spLocks noGrp="1"/>
          </p:cNvSpPr>
          <p:nvPr>
            <p:ph type="sldNum" sz="quarter" idx="5"/>
          </p:nvPr>
        </p:nvSpPr>
        <p:spPr/>
        <p:txBody>
          <a:bodyPr/>
          <a:lstStyle/>
          <a:p>
            <a:pPr>
              <a:defRPr/>
            </a:pPr>
            <a:fld id="{B1044C8B-3F87-4779-9EBA-EC920BA51DC1}"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77398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81100" y="847725"/>
            <a:ext cx="4483100" cy="3362325"/>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400" b="1" dirty="0" smtClean="0"/>
              <a:t>Modern day food technology is very complex pulling together scientists from a multitude of scientific disciplines.  </a:t>
            </a:r>
          </a:p>
          <a:p>
            <a:endParaRPr lang="en-US" sz="1400" b="1" dirty="0" smtClean="0"/>
          </a:p>
          <a:p>
            <a:r>
              <a:rPr lang="en-US" sz="1400" b="1" dirty="0" smtClean="0"/>
              <a:t>Crucial to these food system successes are food scientists and technologists, whose work is made possible by the integration of the knowledge of many disciplines—from biology and cell biology, to biotechnology, chemistry, computer science, genomics, materials science, microbiology, nutrition, physics, engineering, sensory science, and toxicology (IFT 2010a).  Within such an interdisciplinary community, food scientists and technologists can apply scientific and technological advancements and pursue promising technologies on the horizon to overcome the challenges we face, leading to more personalized and environmentally-sensitive solutions than ever before (IFT 2010a). </a:t>
            </a:r>
          </a:p>
          <a:p>
            <a:endParaRPr lang="en-US" sz="1400" dirty="0" smtClean="0"/>
          </a:p>
          <a:p>
            <a:r>
              <a:rPr lang="en-US" sz="1400" b="1" dirty="0" smtClean="0"/>
              <a:t>The thing they all share is a commitment to the science…and the business of food.</a:t>
            </a:r>
          </a:p>
          <a:p>
            <a:endParaRPr lang="en-US" sz="1400" b="1" dirty="0" smtClean="0"/>
          </a:p>
          <a:p>
            <a:endParaRPr lang="en-US" sz="1400" b="1" dirty="0" smtClean="0"/>
          </a:p>
        </p:txBody>
      </p:sp>
      <p:sp>
        <p:nvSpPr>
          <p:cNvPr id="4" name="Slide Number Placeholder 3"/>
          <p:cNvSpPr>
            <a:spLocks noGrp="1"/>
          </p:cNvSpPr>
          <p:nvPr>
            <p:ph type="sldNum" sz="quarter" idx="5"/>
          </p:nvPr>
        </p:nvSpPr>
        <p:spPr/>
        <p:txBody>
          <a:bodyPr/>
          <a:lstStyle/>
          <a:p>
            <a:pPr>
              <a:defRPr/>
            </a:pPr>
            <a:fld id="{57F3F843-7D44-4A2D-9494-728BA6ABD7FB}"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960381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400" b="1" dirty="0" smtClean="0">
                <a:cs typeface="Arial" charset="0"/>
              </a:rPr>
              <a:t>Just take a look at all the ingredients that go into making a cheeseburger, courtesy of the National Center for Food Protection and Defense.  From the bread to the cheese, to the produce and condiments, to the meat itself.  A lot of different ingredients!  And you thought all cheeseburgers were the same.</a:t>
            </a:r>
          </a:p>
          <a:p>
            <a:endParaRPr lang="en-US" sz="1400" b="1" dirty="0" smtClean="0">
              <a:cs typeface="Arial" charset="0"/>
            </a:endParaRPr>
          </a:p>
          <a:p>
            <a:r>
              <a:rPr lang="en-US" sz="1400" b="1" dirty="0" smtClean="0">
                <a:cs typeface="Arial" charset="0"/>
              </a:rPr>
              <a:t>(Pause and look at the slide on the screen)</a:t>
            </a:r>
          </a:p>
        </p:txBody>
      </p:sp>
      <p:sp>
        <p:nvSpPr>
          <p:cNvPr id="4" name="Slide Number Placeholder 3"/>
          <p:cNvSpPr>
            <a:spLocks noGrp="1"/>
          </p:cNvSpPr>
          <p:nvPr>
            <p:ph type="sldNum" sz="quarter" idx="5"/>
          </p:nvPr>
        </p:nvSpPr>
        <p:spPr/>
        <p:txBody>
          <a:bodyPr/>
          <a:lstStyle/>
          <a:p>
            <a:pPr>
              <a:defRPr/>
            </a:pPr>
            <a:fld id="{6A968C0F-E784-4322-A34C-54303DA0C8B7}"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75289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3AF8CBFA-D37A-4F34-BC8A-C81F0ECF56A2}" type="datetime1">
              <a:rPr lang="en-US" smtClean="0"/>
              <a:pPr>
                <a:defRPr/>
              </a:pPr>
              <a:t>10/6/2015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65923E-C54C-4FCA-9A11-9AC7E526A664}" type="slidenum">
              <a:rPr lang="en-US" altLang="en-US" smtClean="0"/>
              <a:pPr/>
              <a:t>‹#›</a:t>
            </a:fld>
            <a:endParaRPr lang="en-US" altLang="en-US"/>
          </a:p>
        </p:txBody>
      </p:sp>
    </p:spTree>
    <p:extLst>
      <p:ext uri="{BB962C8B-B14F-4D97-AF65-F5344CB8AC3E}">
        <p14:creationId xmlns:p14="http://schemas.microsoft.com/office/powerpoint/2010/main" val="215468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FF2D7A5-C894-4739-955B-D4C3DCA43CBF}" type="datetime1">
              <a:rPr lang="en-US" smtClean="0"/>
              <a:pPr>
                <a:defRPr/>
              </a:pPr>
              <a:t>10/6/2015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A42ACF6-C55A-4D10-9DAC-DE14512F12D8}" type="slidenum">
              <a:rPr lang="en-US" altLang="en-US" smtClean="0"/>
              <a:pPr/>
              <a:t>‹#›</a:t>
            </a:fld>
            <a:endParaRPr lang="en-US" altLang="en-US"/>
          </a:p>
        </p:txBody>
      </p:sp>
    </p:spTree>
    <p:extLst>
      <p:ext uri="{BB962C8B-B14F-4D97-AF65-F5344CB8AC3E}">
        <p14:creationId xmlns:p14="http://schemas.microsoft.com/office/powerpoint/2010/main" val="5517020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ACA676-7F85-4E76-A17B-648BE32A24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68038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D575-8571-4B8C-AA9D-365493E60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5689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060DB-F87E-4799-A84B-CCE25EDB5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3643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16A4A6-264B-49E5-8AA7-D653B5BCA1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18385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946067-39AF-4E19-BDE9-613DEB7A55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38735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5B7542-DD09-4A49-B499-C223EE5396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77825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13C402-4718-4644-BBAE-C081B03BF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0525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0A3EED-E437-4FD3-B9C5-88CC3B20D0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64235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4026C3-3CBB-4C8D-B465-BF8EAD6F88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0324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A7507-A412-470C-9BDD-F837959922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4391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4822E18-5132-4820-A724-9DE6AB22C209}" type="datetime1">
              <a:rPr lang="en-US" smtClean="0"/>
              <a:pPr>
                <a:defRPr/>
              </a:pPr>
              <a:t>10/6/2015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AB249EA-D505-467C-B1E5-6DC7BBD4C381}" type="slidenum">
              <a:rPr lang="en-US" altLang="en-US" smtClean="0"/>
              <a:pPr/>
              <a:t>‹#›</a:t>
            </a:fld>
            <a:endParaRPr lang="en-US" altLang="en-US"/>
          </a:p>
        </p:txBody>
      </p:sp>
    </p:spTree>
    <p:extLst>
      <p:ext uri="{BB962C8B-B14F-4D97-AF65-F5344CB8AC3E}">
        <p14:creationId xmlns:p14="http://schemas.microsoft.com/office/powerpoint/2010/main" val="21199677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C1FBBF-70DD-439C-80E8-324457FFB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04411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5E10898-0D3F-422D-A6E6-C1A0A9F569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1255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8BDE51-6DD5-426E-9C68-81316A3D9C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79024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F2B7D-7029-453A-A1FF-C28299F1A6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85187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CBF631-B1DD-4737-A8EC-DD6774ABE8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88159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CC7B55-46EA-42C3-B47C-C1AA7AA695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6509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C19E74-F11D-4679-8697-EEB5ACE9F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56233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DrkGrnCornerLogo"/>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Line 6"/>
          <p:cNvSpPr>
            <a:spLocks noChangeShapeType="1"/>
          </p:cNvSpPr>
          <p:nvPr/>
        </p:nvSpPr>
        <p:spPr bwMode="auto">
          <a:xfrm>
            <a:off x="457200" y="1447800"/>
            <a:ext cx="8229600" cy="0"/>
          </a:xfrm>
          <a:prstGeom prst="line">
            <a:avLst/>
          </a:prstGeom>
          <a:noFill/>
          <a:ln w="38100">
            <a:solidFill>
              <a:srgbClr val="FF0000"/>
            </a:solidFill>
            <a:round/>
            <a:headEnd/>
            <a:tailEnd/>
          </a:ln>
          <a:effectLst/>
        </p:spPr>
        <p:txBody>
          <a:bodyPr/>
          <a:lstStyle/>
          <a:p>
            <a:pPr algn="ctr">
              <a:defRPr/>
            </a:pPr>
            <a:endParaRPr lang="en-US" sz="2600">
              <a:solidFill>
                <a:srgbClr val="000000"/>
              </a:solidFill>
              <a:latin typeface="Arial"/>
            </a:endParaRPr>
          </a:p>
        </p:txBody>
      </p:sp>
      <p:sp>
        <p:nvSpPr>
          <p:cNvPr id="458755" name="Rectangle 3"/>
          <p:cNvSpPr>
            <a:spLocks noGrp="1" noChangeArrowheads="1"/>
          </p:cNvSpPr>
          <p:nvPr>
            <p:ph type="subTitle" sz="quarter" idx="1"/>
          </p:nvPr>
        </p:nvSpPr>
        <p:spPr>
          <a:xfrm>
            <a:off x="889000" y="3279775"/>
            <a:ext cx="7280275" cy="528638"/>
          </a:xfrm>
          <a:effectLst>
            <a:outerShdw dist="17961" dir="2700000" algn="ctr" rotWithShape="0">
              <a:srgbClr val="00521D"/>
            </a:outerShdw>
          </a:effectLst>
        </p:spPr>
        <p:txBody>
          <a:bodyPr/>
          <a:lstStyle>
            <a:lvl1pPr marL="0" indent="0" algn="ctr">
              <a:lnSpc>
                <a:spcPct val="105000"/>
              </a:lnSpc>
              <a:spcBef>
                <a:spcPct val="0"/>
              </a:spcBef>
              <a:buFontTx/>
              <a:buNone/>
              <a:defRPr sz="2000" b="1">
                <a:solidFill>
                  <a:srgbClr val="C6E5C3"/>
                </a:solidFill>
              </a:defRPr>
            </a:lvl1pPr>
          </a:lstStyle>
          <a:p>
            <a:r>
              <a:rPr lang="en-US"/>
              <a:t>Click to edit Master subtitle style</a:t>
            </a:r>
          </a:p>
        </p:txBody>
      </p:sp>
      <p:sp>
        <p:nvSpPr>
          <p:cNvPr id="458756" name="Rectangle 4"/>
          <p:cNvSpPr>
            <a:spLocks noGrp="1" noChangeArrowheads="1"/>
          </p:cNvSpPr>
          <p:nvPr>
            <p:ph type="ctrTitle" sz="quarter"/>
          </p:nvPr>
        </p:nvSpPr>
        <p:spPr>
          <a:xfrm>
            <a:off x="925513" y="2044700"/>
            <a:ext cx="7281862" cy="977900"/>
          </a:xfrm>
          <a:effectLst>
            <a:outerShdw dist="35921" dir="2700000" algn="ctr" rotWithShape="0">
              <a:srgbClr val="00521D">
                <a:alpha val="50000"/>
              </a:srgbClr>
            </a:outerShdw>
          </a:effectLst>
        </p:spPr>
        <p:txBody>
          <a:bodyPr tIns="45720" bIns="45720" anchor="t"/>
          <a:lstStyle>
            <a:lvl1pPr algn="ctr">
              <a:defRPr sz="3600">
                <a:solidFill>
                  <a:schemeClr val="bg1"/>
                </a:solidFill>
              </a:defRPr>
            </a:lvl1pPr>
          </a:lstStyle>
          <a:p>
            <a:r>
              <a:rPr lang="en-US"/>
              <a:t>Click to edit Master title style</a:t>
            </a:r>
          </a:p>
        </p:txBody>
      </p:sp>
      <p:sp>
        <p:nvSpPr>
          <p:cNvPr id="6" name="Footer Placeholder 5"/>
          <p:cNvSpPr>
            <a:spLocks noGrp="1" noChangeArrowheads="1"/>
          </p:cNvSpPr>
          <p:nvPr>
            <p:ph type="ftr" sz="quarter" idx="10"/>
          </p:nvPr>
        </p:nvSpPr>
        <p:spPr>
          <a:xfrm>
            <a:off x="-11113" y="6615113"/>
            <a:ext cx="2895601" cy="242887"/>
          </a:xfrm>
          <a:prstGeom prst="rect">
            <a:avLst/>
          </a:prstGeom>
        </p:spPr>
        <p:txBody>
          <a:bodyPr/>
          <a:lstStyle>
            <a:lvl1pPr>
              <a:defRPr sz="800">
                <a:solidFill>
                  <a:schemeClr val="bg1"/>
                </a:solidFill>
              </a:defRPr>
            </a:lvl1pPr>
          </a:lstStyle>
          <a:p>
            <a:pPr>
              <a:defRPr/>
            </a:pPr>
            <a:endParaRPr lang="en-US">
              <a:solidFill>
                <a:srgbClr val="FFFFFF"/>
              </a:solidFill>
              <a:latin typeface="Arial"/>
            </a:endParaRPr>
          </a:p>
        </p:txBody>
      </p:sp>
    </p:spTree>
    <p:extLst>
      <p:ext uri="{BB962C8B-B14F-4D97-AF65-F5344CB8AC3E}">
        <p14:creationId xmlns:p14="http://schemas.microsoft.com/office/powerpoint/2010/main" val="177588480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5" name="Footer Placeholder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19714404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5" name="Footer Placeholder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91035910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7A83FA4B-E783-4CD7-A732-EC6BBCCADCD2}" type="slidenum">
              <a:rPr lang="en-US" altLang="en-US"/>
              <a:pPr/>
              <a:t>‹#›</a:t>
            </a:fld>
            <a:endParaRPr lang="en-US" altLang="en-US"/>
          </a:p>
        </p:txBody>
      </p:sp>
    </p:spTree>
    <p:extLst>
      <p:ext uri="{BB962C8B-B14F-4D97-AF65-F5344CB8AC3E}">
        <p14:creationId xmlns:p14="http://schemas.microsoft.com/office/powerpoint/2010/main" val="41957077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8463" y="1620838"/>
            <a:ext cx="4187825" cy="4872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8688" y="1620838"/>
            <a:ext cx="4187825" cy="4872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6"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288424425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8"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59008095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4"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369552895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3"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2108690972"/>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6"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3084598968"/>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6"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1405934344"/>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5" name="Footer Placeholder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1404001799"/>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7675" y="527050"/>
            <a:ext cx="2135188"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7350" y="527050"/>
            <a:ext cx="6257925"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5" name="Footer Placeholder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165964793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350" y="527050"/>
            <a:ext cx="8545513"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8463" y="1620838"/>
            <a:ext cx="4187825" cy="487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8688" y="1620838"/>
            <a:ext cx="4187825" cy="487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6"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160950113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7350" y="527050"/>
            <a:ext cx="8545513" cy="9271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98463" y="1620838"/>
            <a:ext cx="4187825"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38688" y="1620838"/>
            <a:ext cx="4187825"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98463" y="4132263"/>
            <a:ext cx="8528050"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7"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
        <p:nvSpPr>
          <p:cNvPr id="8" name="Slide Number Placeholder 7"/>
          <p:cNvSpPr>
            <a:spLocks noGrp="1" noChangeArrowheads="1"/>
          </p:cNvSpPr>
          <p:nvPr>
            <p:ph type="sldNum" sz="quarter" idx="12"/>
          </p:nvPr>
        </p:nvSpPr>
        <p:spPr>
          <a:xfrm>
            <a:off x="7162800" y="6608763"/>
            <a:ext cx="1905000" cy="249237"/>
          </a:xfrm>
          <a:prstGeom prst="rect">
            <a:avLst/>
          </a:prstGeom>
          <a:ln/>
        </p:spPr>
        <p:txBody>
          <a:bodyPr/>
          <a:lstStyle>
            <a:lvl1pPr>
              <a:defRPr/>
            </a:lvl1pPr>
          </a:lstStyle>
          <a:p>
            <a:pPr>
              <a:defRPr/>
            </a:pPr>
            <a:fld id="{D8A663C5-0C7A-43BF-B5F2-CFEA8E787027}" type="slidenum">
              <a:rPr lang="en-US" sz="2600">
                <a:solidFill>
                  <a:srgbClr val="000000"/>
                </a:solidFill>
                <a:latin typeface="Arial"/>
              </a:rPr>
              <a:pPr>
                <a:defRPr/>
              </a:pPr>
              <a:t>‹#›</a:t>
            </a:fld>
            <a:endParaRPr lang="en-US" sz="2600">
              <a:solidFill>
                <a:srgbClr val="000000"/>
              </a:solidFill>
              <a:latin typeface="Arial"/>
            </a:endParaRPr>
          </a:p>
        </p:txBody>
      </p:sp>
    </p:spTree>
    <p:extLst>
      <p:ext uri="{BB962C8B-B14F-4D97-AF65-F5344CB8AC3E}">
        <p14:creationId xmlns:p14="http://schemas.microsoft.com/office/powerpoint/2010/main" val="28037446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TestTube.jpg"/>
          <p:cNvPicPr>
            <a:picLocks noChangeAspect="1"/>
          </p:cNvPicPr>
          <p:nvPr userDrawn="1"/>
        </p:nvPicPr>
        <p:blipFill>
          <a:blip r:embed="rId2" cstate="screen"/>
          <a:stretch>
            <a:fillRect/>
          </a:stretch>
        </p:blipFill>
        <p:spPr>
          <a:xfrm>
            <a:off x="0" y="0"/>
            <a:ext cx="9144000" cy="5029200"/>
          </a:xfrm>
          <a:prstGeom prst="rect">
            <a:avLst/>
          </a:prstGeom>
        </p:spPr>
      </p:pic>
      <p:sp>
        <p:nvSpPr>
          <p:cNvPr id="2" name="Title 1"/>
          <p:cNvSpPr>
            <a:spLocks noGrp="1"/>
          </p:cNvSpPr>
          <p:nvPr>
            <p:ph type="ctrTitle" hasCustomPrompt="1"/>
          </p:nvPr>
        </p:nvSpPr>
        <p:spPr>
          <a:xfrm>
            <a:off x="685800" y="1058775"/>
            <a:ext cx="4896853" cy="1828800"/>
          </a:xfrm>
        </p:spPr>
        <p:txBody>
          <a:bodyPr>
            <a:normAutofit/>
          </a:bodyPr>
          <a:lstStyle>
            <a:lvl1pPr algn="l">
              <a:lnSpc>
                <a:spcPts val="4000"/>
              </a:lnSpc>
              <a:defRPr sz="3400" b="1">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85800" y="3039975"/>
            <a:ext cx="4912895" cy="1524000"/>
          </a:xfrm>
        </p:spPr>
        <p:txBody>
          <a:bodyPr>
            <a:normAutofit/>
          </a:bodyPr>
          <a:lstStyle>
            <a:lvl1pPr marL="0" indent="0" algn="l">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6183425" y="6356350"/>
            <a:ext cx="2895600" cy="365125"/>
          </a:xfrm>
        </p:spPr>
        <p:txBody>
          <a:bodyPr/>
          <a:lstStyle>
            <a:lvl1pPr algn="r">
              <a:defRPr sz="800">
                <a:latin typeface="Arial" pitchFamily="34" charset="0"/>
                <a:cs typeface="Arial" pitchFamily="34" charset="0"/>
              </a:defRPr>
            </a:lvl1pPr>
          </a:lstStyle>
          <a:p>
            <a:r>
              <a:rPr lang="en-US" dirty="0" smtClean="0">
                <a:solidFill>
                  <a:prstClr val="black">
                    <a:tint val="75000"/>
                  </a:prstClr>
                </a:solidFill>
              </a:rPr>
              <a:t>© 2011 Institute of Food Technologists</a:t>
            </a:r>
            <a:endParaRPr lang="en-US" dirty="0">
              <a:solidFill>
                <a:prstClr val="black">
                  <a:tint val="75000"/>
                </a:prstClr>
              </a:solidFill>
            </a:endParaRPr>
          </a:p>
        </p:txBody>
      </p:sp>
      <p:pic>
        <p:nvPicPr>
          <p:cNvPr id="7" name="Picture 6" descr="TitleBar_Green.png"/>
          <p:cNvPicPr>
            <a:picLocks noChangeAspect="1"/>
          </p:cNvPicPr>
          <p:nvPr userDrawn="1"/>
        </p:nvPicPr>
        <p:blipFill>
          <a:blip r:embed="rId3" cstate="screen"/>
          <a:stretch>
            <a:fillRect/>
          </a:stretch>
        </p:blipFill>
        <p:spPr>
          <a:xfrm>
            <a:off x="0" y="5019067"/>
            <a:ext cx="9144000" cy="762508"/>
          </a:xfrm>
          <a:prstGeom prst="rect">
            <a:avLst/>
          </a:prstGeom>
        </p:spPr>
      </p:pic>
      <p:pic>
        <p:nvPicPr>
          <p:cNvPr id="10" name="Picture 9" descr="IFT_rgb_horiz_tag.jpg"/>
          <p:cNvPicPr>
            <a:picLocks noChangeAspect="1"/>
          </p:cNvPicPr>
          <p:nvPr userDrawn="1"/>
        </p:nvPicPr>
        <p:blipFill>
          <a:blip r:embed="rId4" cstate="screen"/>
          <a:stretch>
            <a:fillRect/>
          </a:stretch>
        </p:blipFill>
        <p:spPr>
          <a:xfrm>
            <a:off x="685799" y="5361459"/>
            <a:ext cx="3017187" cy="982191"/>
          </a:xfrm>
          <a:prstGeom prst="rect">
            <a:avLst/>
          </a:prstGeom>
        </p:spPr>
      </p:pic>
    </p:spTree>
    <p:extLst>
      <p:ext uri="{BB962C8B-B14F-4D97-AF65-F5344CB8AC3E}">
        <p14:creationId xmlns:p14="http://schemas.microsoft.com/office/powerpoint/2010/main" val="417337057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7350" y="527050"/>
            <a:ext cx="8545513" cy="9271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98463" y="1620838"/>
            <a:ext cx="4187825"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98463" y="4132263"/>
            <a:ext cx="4187825"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38688" y="1620838"/>
            <a:ext cx="4187825" cy="487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7"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63046390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7350" y="527050"/>
            <a:ext cx="8545513" cy="9271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98463" y="1620838"/>
            <a:ext cx="4187825"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38688" y="1620838"/>
            <a:ext cx="4187825"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98463" y="4132263"/>
            <a:ext cx="4187825"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38688" y="4132263"/>
            <a:ext cx="4187825"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8"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149211530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7350" y="527050"/>
            <a:ext cx="8545513" cy="9271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98463" y="1620838"/>
            <a:ext cx="4187825" cy="487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38688" y="1620838"/>
            <a:ext cx="4187825"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38688" y="4132263"/>
            <a:ext cx="4187825"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7"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55310449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7350" y="527050"/>
            <a:ext cx="8545513" cy="596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4"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3451039481"/>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350" y="527050"/>
            <a:ext cx="8545513" cy="9271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98463" y="1620838"/>
            <a:ext cx="4187825" cy="2359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98463" y="4132263"/>
            <a:ext cx="4187825" cy="2360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738688" y="1620838"/>
            <a:ext cx="4187825" cy="48720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sz="half" idx="10"/>
          </p:nvPr>
        </p:nvSpPr>
        <p:spPr>
          <a:xfrm>
            <a:off x="3733800" y="6630988"/>
            <a:ext cx="1905000" cy="227012"/>
          </a:xfrm>
          <a:prstGeom prst="rect">
            <a:avLst/>
          </a:prstGeom>
          <a:ln/>
        </p:spPr>
        <p:txBody>
          <a:bodyPr/>
          <a:lstStyle>
            <a:lvl1pPr>
              <a:defRPr/>
            </a:lvl1pPr>
          </a:lstStyle>
          <a:p>
            <a:pPr>
              <a:defRPr/>
            </a:pPr>
            <a:endParaRPr lang="en-US" sz="2600">
              <a:solidFill>
                <a:srgbClr val="000000"/>
              </a:solidFill>
              <a:latin typeface="Arial"/>
            </a:endParaRPr>
          </a:p>
        </p:txBody>
      </p:sp>
      <p:sp>
        <p:nvSpPr>
          <p:cNvPr id="7" name="Rectangle 4"/>
          <p:cNvSpPr>
            <a:spLocks noGrp="1" noChangeArrowheads="1"/>
          </p:cNvSpPr>
          <p:nvPr>
            <p:ph type="ftr" sz="quarter" idx="11"/>
          </p:nvPr>
        </p:nvSpPr>
        <p:spPr>
          <a:xfrm>
            <a:off x="0" y="6618288"/>
            <a:ext cx="2895600" cy="239712"/>
          </a:xfrm>
          <a:prstGeom prst="rect">
            <a:avLst/>
          </a:prstGeom>
          <a:ln/>
        </p:spPr>
        <p:txBody>
          <a:bodyPr/>
          <a:lstStyle>
            <a:lvl1pPr>
              <a:defRPr/>
            </a:lvl1pPr>
          </a:lstStyle>
          <a:p>
            <a:pPr>
              <a:defRPr/>
            </a:pPr>
            <a:r>
              <a:rPr lang="en-US" sz="2600">
                <a:solidFill>
                  <a:srgbClr val="000000"/>
                </a:solidFill>
                <a:latin typeface="Arial"/>
              </a:rPr>
              <a:t>Fanbin Kong, UC Davis</a:t>
            </a:r>
          </a:p>
        </p:txBody>
      </p:sp>
    </p:spTree>
    <p:extLst>
      <p:ext uri="{BB962C8B-B14F-4D97-AF65-F5344CB8AC3E}">
        <p14:creationId xmlns:p14="http://schemas.microsoft.com/office/powerpoint/2010/main" val="394077444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2519324-5B4B-4BF3-B763-B88621F428B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82556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4CC0690-D732-4B5E-9927-B93AC9AA33A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78970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11CD5A5-A136-4CD5-A7C4-0F0E704B8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45387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04794A0-66E7-4C2A-92D7-5B6CA6B13B9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10141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9B708F47-8A3D-42EC-8D27-2C7FC69108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51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BottomPattern_Green.png"/>
          <p:cNvPicPr>
            <a:picLocks noChangeAspect="1"/>
          </p:cNvPicPr>
          <p:nvPr userDrawn="1"/>
        </p:nvPicPr>
        <p:blipFill>
          <a:blip r:embed="rId2" cstate="screen"/>
          <a:stretch>
            <a:fillRect/>
          </a:stretch>
        </p:blipFill>
        <p:spPr>
          <a:xfrm>
            <a:off x="0" y="5093369"/>
            <a:ext cx="3850105" cy="1764631"/>
          </a:xfrm>
          <a:prstGeom prst="rect">
            <a:avLst/>
          </a:prstGeom>
        </p:spPr>
      </p:pic>
      <p:sp>
        <p:nvSpPr>
          <p:cNvPr id="2" name="Title 1"/>
          <p:cNvSpPr>
            <a:spLocks noGrp="1"/>
          </p:cNvSpPr>
          <p:nvPr>
            <p:ph type="title" hasCustomPrompt="1"/>
          </p:nvPr>
        </p:nvSpPr>
        <p:spPr>
          <a:xfrm>
            <a:off x="457200" y="515268"/>
            <a:ext cx="8229600" cy="1143000"/>
          </a:xfrm>
        </p:spPr>
        <p:txBody>
          <a:bodyPr>
            <a:normAutofit/>
          </a:bodyPr>
          <a:lstStyle>
            <a:lvl1pPr algn="l">
              <a:lnSpc>
                <a:spcPts val="4400"/>
              </a:lnSpc>
              <a:defRPr sz="4000" b="1" spc="-130" baseline="0">
                <a:solidFill>
                  <a:srgbClr val="78A22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64632"/>
            <a:ext cx="8229600" cy="4363451"/>
          </a:xfrm>
        </p:spPr>
        <p:txBody>
          <a:bodyPr>
            <a:normAutofit/>
          </a:bodyPr>
          <a:lstStyle>
            <a:lvl1pPr marL="223838" indent="-223838">
              <a:spcBef>
                <a:spcPts val="0"/>
              </a:spcBef>
              <a:spcAft>
                <a:spcPts val="300"/>
              </a:spcAft>
              <a:buClr>
                <a:srgbClr val="78A22F"/>
              </a:buClr>
              <a:buSzPct val="85000"/>
              <a:buFont typeface="Wingdings" pitchFamily="2" charset="2"/>
              <a:buChar char="§"/>
              <a:defRPr sz="2800" spc="0" baseline="0">
                <a:latin typeface="Arial" pitchFamily="34" charset="0"/>
                <a:cs typeface="Arial" pitchFamily="34" charset="0"/>
              </a:defRPr>
            </a:lvl1pPr>
            <a:lvl2pPr marL="514350" indent="-233363">
              <a:spcBef>
                <a:spcPts val="0"/>
              </a:spcBef>
              <a:spcAft>
                <a:spcPts val="300"/>
              </a:spcAft>
              <a:buClr>
                <a:srgbClr val="78A22F"/>
              </a:buClr>
              <a:buSzPct val="85000"/>
              <a:buFont typeface="Arial" pitchFamily="34" charset="0"/>
              <a:buChar char="•"/>
              <a:defRPr sz="2400" spc="0" baseline="0">
                <a:latin typeface="Arial" pitchFamily="34" charset="0"/>
                <a:cs typeface="Arial" pitchFamily="34" charset="0"/>
              </a:defRPr>
            </a:lvl2pPr>
            <a:lvl3pPr marL="801688" indent="-228600">
              <a:spcBef>
                <a:spcPts val="0"/>
              </a:spcBef>
              <a:spcAft>
                <a:spcPts val="300"/>
              </a:spcAft>
              <a:buClr>
                <a:srgbClr val="78A22F"/>
              </a:buClr>
              <a:buFont typeface="Arial" pitchFamily="34" charset="0"/>
              <a:buChar char="−"/>
              <a:defRPr sz="2000" spc="0" baseline="0">
                <a:latin typeface="Arial" pitchFamily="34" charset="0"/>
                <a:cs typeface="Arial" pitchFamily="34" charset="0"/>
              </a:defRPr>
            </a:lvl3pPr>
            <a:lvl4pPr marL="1020763" indent="-168275">
              <a:spcBef>
                <a:spcPts val="0"/>
              </a:spcBef>
              <a:spcAft>
                <a:spcPts val="300"/>
              </a:spcAft>
              <a:buFont typeface="Arial" pitchFamily="34" charset="0"/>
              <a:buChar char="•"/>
              <a:defRPr sz="1800" spc="0" baseline="0">
                <a:latin typeface="Arial" pitchFamily="34" charset="0"/>
                <a:cs typeface="Arial" pitchFamily="34" charset="0"/>
              </a:defRPr>
            </a:lvl4pPr>
            <a:lvl5pPr marL="1252538" indent="-228600">
              <a:spcBef>
                <a:spcPts val="0"/>
              </a:spcBef>
              <a:spcAft>
                <a:spcPts val="300"/>
              </a:spcAft>
              <a:buFont typeface="Arial" pitchFamily="34" charset="0"/>
              <a:buChar char="−"/>
              <a:tabLst/>
              <a:defRPr sz="1800" spc="0" baseline="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TopBar_Green.png"/>
          <p:cNvPicPr>
            <a:picLocks noChangeAspect="1"/>
          </p:cNvPicPr>
          <p:nvPr userDrawn="1"/>
        </p:nvPicPr>
        <p:blipFill>
          <a:blip r:embed="rId3" cstate="screen"/>
          <a:stretch>
            <a:fillRect/>
          </a:stretch>
        </p:blipFill>
        <p:spPr>
          <a:xfrm>
            <a:off x="0" y="0"/>
            <a:ext cx="9144000" cy="457200"/>
          </a:xfrm>
          <a:prstGeom prst="rect">
            <a:avLst/>
          </a:prstGeom>
        </p:spPr>
      </p:pic>
      <p:sp>
        <p:nvSpPr>
          <p:cNvPr id="5" name="Footer Placeholder 4"/>
          <p:cNvSpPr>
            <a:spLocks noGrp="1"/>
          </p:cNvSpPr>
          <p:nvPr>
            <p:ph type="ftr" sz="quarter" idx="11"/>
          </p:nvPr>
        </p:nvSpPr>
        <p:spPr>
          <a:xfrm>
            <a:off x="1251857" y="6356350"/>
            <a:ext cx="2895600" cy="365125"/>
          </a:xfrm>
        </p:spPr>
        <p:txBody>
          <a:bodyPr/>
          <a:lstStyle>
            <a:lvl1pPr algn="l">
              <a:defRPr sz="800">
                <a:solidFill>
                  <a:srgbClr val="717171"/>
                </a:solidFill>
                <a:latin typeface="Arial" pitchFamily="34" charset="0"/>
                <a:cs typeface="Arial" pitchFamily="34" charset="0"/>
              </a:defRPr>
            </a:lvl1pPr>
          </a:lstStyle>
          <a:p>
            <a:r>
              <a:rPr lang="en-US" smtClean="0"/>
              <a:t>© 2011 Institute of Food Technologists</a:t>
            </a:r>
            <a:endParaRPr lang="en-US" dirty="0" smtClean="0"/>
          </a:p>
        </p:txBody>
      </p:sp>
      <p:sp>
        <p:nvSpPr>
          <p:cNvPr id="6" name="Slide Number Placeholder 5"/>
          <p:cNvSpPr>
            <a:spLocks noGrp="1"/>
          </p:cNvSpPr>
          <p:nvPr>
            <p:ph type="sldNum" sz="quarter" idx="12"/>
          </p:nvPr>
        </p:nvSpPr>
        <p:spPr>
          <a:xfrm>
            <a:off x="473242" y="6356350"/>
            <a:ext cx="673387" cy="365125"/>
          </a:xfrm>
        </p:spPr>
        <p:txBody>
          <a:bodyPr/>
          <a:lstStyle>
            <a:lvl1pPr algn="l">
              <a:defRPr sz="1050">
                <a:solidFill>
                  <a:srgbClr val="717171"/>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9" name="Picture 8" descr="IFT_rgb_horiz_tag.jpg"/>
          <p:cNvPicPr>
            <a:picLocks noChangeAspect="1"/>
          </p:cNvPicPr>
          <p:nvPr userDrawn="1"/>
        </p:nvPicPr>
        <p:blipFill>
          <a:blip r:embed="rId4" cstate="screen"/>
          <a:srcRect/>
          <a:stretch>
            <a:fillRect/>
          </a:stretch>
        </p:blipFill>
        <p:spPr>
          <a:xfrm>
            <a:off x="7915274" y="6029325"/>
            <a:ext cx="778920" cy="557213"/>
          </a:xfrm>
          <a:prstGeom prst="rect">
            <a:avLst/>
          </a:prstGeom>
        </p:spPr>
      </p:pic>
    </p:spTree>
    <p:extLst>
      <p:ext uri="{BB962C8B-B14F-4D97-AF65-F5344CB8AC3E}">
        <p14:creationId xmlns:p14="http://schemas.microsoft.com/office/powerpoint/2010/main" val="3237825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EAAADFD-721D-41F4-B553-6B864A11CB3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13230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FDF4305-40AC-492F-A240-C8A882F70CD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1257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218520A-8863-4DE8-8EFA-BD7B25E3076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71209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F21F498-0A78-421D-8946-1B43C4A82B0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723221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2DFAE63-5E40-4705-AADA-58CC3191BB4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06436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27B6193-88E7-4C20-8B86-C6D7316002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526636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79ED476-E634-4F50-A64B-9C72BE63712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56163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762000"/>
            <a:ext cx="7851648" cy="3505200"/>
          </a:xfrm>
          <a:ln>
            <a:noFill/>
          </a:ln>
        </p:spPr>
        <p:txBody>
          <a:bodyPr vert="horz" tIns="0" rIns="18288" bIns="0" anchor="ctr">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7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4267200"/>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44758E1-D950-4AAC-BB81-AC68862E23CB}" type="datetimeFigureOut">
              <a:rPr lang="en-US" smtClean="0">
                <a:solidFill>
                  <a:srgbClr val="DBF5F9">
                    <a:shade val="90000"/>
                  </a:srgbClr>
                </a:solidFill>
              </a:rPr>
              <a:pPr/>
              <a:t>10/6/2015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C22094A3-9384-42C9-8BE6-502FAB8E33B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22783772"/>
      </p:ext>
    </p:extLst>
  </p:cSld>
  <p:clrMapOvr>
    <a:overrideClrMapping bg1="dk1" tx1="lt1" bg2="dk2" tx2="lt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lvl1pPr>
              <a:defRPr sz="4400"/>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447800"/>
            <a:ext cx="8229600" cy="4876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044758E1-D950-4AAC-BB81-AC68862E23CB}" type="datetimeFigureOut">
              <a:rPr lang="en-US" smtClean="0">
                <a:solidFill>
                  <a:srgbClr val="04617B">
                    <a:shade val="90000"/>
                  </a:srgbClr>
                </a:solidFill>
              </a:rPr>
              <a:pPr/>
              <a:t>10/6/2015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2094A3-9384-42C9-8BE6-502FAB8E33B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745179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4758E1-D950-4AAC-BB81-AC68862E23CB}" type="datetimeFigureOut">
              <a:rPr lang="en-US" smtClean="0">
                <a:solidFill>
                  <a:srgbClr val="DBF5F9">
                    <a:shade val="90000"/>
                  </a:srgbClr>
                </a:solidFill>
              </a:rPr>
              <a:pPr/>
              <a:t>10/6/2015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C22094A3-9384-42C9-8BE6-502FAB8E33B5}"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519644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588753"/>
            <a:ext cx="7772400" cy="710532"/>
          </a:xfrm>
        </p:spPr>
        <p:txBody>
          <a:bodyPr anchor="t">
            <a:normAutofit/>
          </a:bodyPr>
          <a:lstStyle>
            <a:lvl1pPr algn="l">
              <a:defRPr sz="3000" b="1" cap="none">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321511"/>
            <a:ext cx="7772400" cy="558382"/>
          </a:xfrm>
        </p:spPr>
        <p:txBody>
          <a:bodyPr anchor="b">
            <a:normAutofit/>
          </a:bodyPr>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97831" y="6356350"/>
            <a:ext cx="2133600" cy="365125"/>
          </a:xfrm>
        </p:spPr>
        <p:txBody>
          <a:bodyPr/>
          <a:lstStyle>
            <a:lvl1pPr algn="l">
              <a:defRPr sz="1050">
                <a:latin typeface="Arial" pitchFamily="34" charset="0"/>
                <a:cs typeface="Arial" pitchFamily="34" charset="0"/>
              </a:defRPr>
            </a:lvl1pPr>
          </a:lstStyle>
          <a:p>
            <a:fld id="{033D5EBD-6B78-4E2D-9C66-E9FAF9308C89}"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DividerBar_Green.png"/>
          <p:cNvPicPr>
            <a:picLocks noChangeAspect="1"/>
          </p:cNvPicPr>
          <p:nvPr userDrawn="1"/>
        </p:nvPicPr>
        <p:blipFill>
          <a:blip r:embed="rId2" cstate="screen"/>
          <a:stretch>
            <a:fillRect/>
          </a:stretch>
        </p:blipFill>
        <p:spPr>
          <a:xfrm>
            <a:off x="0" y="3392714"/>
            <a:ext cx="9144000" cy="72571"/>
          </a:xfrm>
          <a:prstGeom prst="rect">
            <a:avLst/>
          </a:prstGeom>
        </p:spPr>
      </p:pic>
      <p:pic>
        <p:nvPicPr>
          <p:cNvPr id="9" name="Picture 8" descr="IFT_Process_horiz_tag.tif"/>
          <p:cNvPicPr>
            <a:picLocks noChangeAspect="1"/>
          </p:cNvPicPr>
          <p:nvPr userDrawn="1"/>
        </p:nvPicPr>
        <p:blipFill>
          <a:blip r:embed="rId3"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845058" y="1414463"/>
            <a:ext cx="5041392" cy="1640126"/>
          </a:xfrm>
          <a:prstGeom prst="rect">
            <a:avLst/>
          </a:prstGeom>
        </p:spPr>
      </p:pic>
    </p:spTree>
    <p:extLst>
      <p:ext uri="{BB962C8B-B14F-4D97-AF65-F5344CB8AC3E}">
        <p14:creationId xmlns:p14="http://schemas.microsoft.com/office/powerpoint/2010/main" val="387304698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4758E1-D950-4AAC-BB81-AC68862E23CB}" type="datetimeFigureOut">
              <a:rPr lang="en-US" smtClean="0">
                <a:solidFill>
                  <a:srgbClr val="04617B">
                    <a:shade val="90000"/>
                  </a:srgbClr>
                </a:solidFill>
              </a:rPr>
              <a:pPr/>
              <a:t>10/6/2015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2094A3-9384-42C9-8BE6-502FAB8E33B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37341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44758E1-D950-4AAC-BB81-AC68862E23CB}" type="datetimeFigureOut">
              <a:rPr lang="en-US" smtClean="0">
                <a:solidFill>
                  <a:srgbClr val="04617B">
                    <a:shade val="90000"/>
                  </a:srgbClr>
                </a:solidFill>
              </a:rPr>
              <a:pPr/>
              <a:t>10/6/2015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C22094A3-9384-42C9-8BE6-502FAB8E33B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801709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4758E1-D950-4AAC-BB81-AC68862E23CB}" type="datetimeFigureOut">
              <a:rPr lang="en-US" smtClean="0">
                <a:solidFill>
                  <a:srgbClr val="04617B">
                    <a:shade val="90000"/>
                  </a:srgbClr>
                </a:solidFill>
              </a:rPr>
              <a:pPr/>
              <a:t>10/6/2015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C22094A3-9384-42C9-8BE6-502FAB8E33B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4805503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758E1-D950-4AAC-BB81-AC68862E23CB}" type="datetimeFigureOut">
              <a:rPr lang="en-US" smtClean="0">
                <a:solidFill>
                  <a:srgbClr val="04617B">
                    <a:shade val="90000"/>
                  </a:srgbClr>
                </a:solidFill>
              </a:rPr>
              <a:pPr/>
              <a:t>10/6/2015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C22094A3-9384-42C9-8BE6-502FAB8E33B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149958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44758E1-D950-4AAC-BB81-AC68862E23CB}" type="datetimeFigureOut">
              <a:rPr lang="en-US" smtClean="0">
                <a:solidFill>
                  <a:srgbClr val="04617B">
                    <a:shade val="90000"/>
                  </a:srgbClr>
                </a:solidFill>
              </a:rPr>
              <a:pPr/>
              <a:t>10/6/2015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22094A3-9384-42C9-8BE6-502FAB8E33B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4542370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4758E1-D950-4AAC-BB81-AC68862E23CB}" type="datetimeFigureOut">
              <a:rPr lang="en-US" smtClean="0">
                <a:solidFill>
                  <a:srgbClr val="04617B">
                    <a:shade val="90000"/>
                  </a:srgbClr>
                </a:solidFill>
              </a:rPr>
              <a:pPr/>
              <a:t>10/6/2015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22094A3-9384-42C9-8BE6-502FAB8E33B5}"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Book Antiqu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Book Antiqua"/>
            </a:endParaRPr>
          </a:p>
        </p:txBody>
      </p:sp>
    </p:spTree>
    <p:extLst>
      <p:ext uri="{BB962C8B-B14F-4D97-AF65-F5344CB8AC3E}">
        <p14:creationId xmlns:p14="http://schemas.microsoft.com/office/powerpoint/2010/main" val="23203097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758E1-D950-4AAC-BB81-AC68862E23CB}" type="datetimeFigureOut">
              <a:rPr lang="en-US" smtClean="0">
                <a:solidFill>
                  <a:srgbClr val="04617B">
                    <a:shade val="90000"/>
                  </a:srgbClr>
                </a:solidFill>
              </a:rPr>
              <a:pPr/>
              <a:t>10/6/2015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2094A3-9384-42C9-8BE6-502FAB8E33B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14720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4758E1-D950-4AAC-BB81-AC68862E23CB}" type="datetimeFigureOut">
              <a:rPr lang="en-US" smtClean="0">
                <a:solidFill>
                  <a:srgbClr val="04617B">
                    <a:shade val="90000"/>
                  </a:srgbClr>
                </a:solidFill>
              </a:rPr>
              <a:pPr/>
              <a:t>10/6/2015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C22094A3-9384-42C9-8BE6-502FAB8E33B5}"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4631547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1457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372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descr="BottomPattern_Green.png"/>
          <p:cNvPicPr>
            <a:picLocks noChangeAspect="1"/>
          </p:cNvPicPr>
          <p:nvPr userDrawn="1"/>
        </p:nvPicPr>
        <p:blipFill>
          <a:blip r:embed="rId2" cstate="screen"/>
          <a:stretch>
            <a:fillRect/>
          </a:stretch>
        </p:blipFill>
        <p:spPr>
          <a:xfrm>
            <a:off x="0" y="5093369"/>
            <a:ext cx="3850105" cy="1764631"/>
          </a:xfrm>
          <a:prstGeom prst="rect">
            <a:avLst/>
          </a:prstGeom>
        </p:spPr>
      </p:pic>
      <p:pic>
        <p:nvPicPr>
          <p:cNvPr id="8" name="Picture 7" descr="TopBar_Green.png"/>
          <p:cNvPicPr>
            <a:picLocks noChangeAspect="1"/>
          </p:cNvPicPr>
          <p:nvPr userDrawn="1"/>
        </p:nvPicPr>
        <p:blipFill>
          <a:blip r:embed="rId3" cstate="screen"/>
          <a:stretch>
            <a:fillRect/>
          </a:stretch>
        </p:blipFill>
        <p:spPr>
          <a:xfrm>
            <a:off x="0" y="0"/>
            <a:ext cx="9144000" cy="457200"/>
          </a:xfrm>
          <a:prstGeom prst="rect">
            <a:avLst/>
          </a:prstGeom>
        </p:spPr>
      </p:pic>
      <p:sp>
        <p:nvSpPr>
          <p:cNvPr id="9" name="Title 1"/>
          <p:cNvSpPr>
            <a:spLocks noGrp="1"/>
          </p:cNvSpPr>
          <p:nvPr>
            <p:ph type="title" hasCustomPrompt="1"/>
          </p:nvPr>
        </p:nvSpPr>
        <p:spPr>
          <a:xfrm>
            <a:off x="457200" y="515268"/>
            <a:ext cx="8229600" cy="1143000"/>
          </a:xfrm>
        </p:spPr>
        <p:txBody>
          <a:bodyPr>
            <a:normAutofit/>
          </a:bodyPr>
          <a:lstStyle>
            <a:lvl1pPr algn="l">
              <a:lnSpc>
                <a:spcPts val="4000"/>
              </a:lnSpc>
              <a:defRPr sz="4000" b="1" spc="-130" baseline="0">
                <a:solidFill>
                  <a:srgbClr val="78A22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6611"/>
            <a:ext cx="4038600" cy="4369552"/>
          </a:xfrm>
        </p:spPr>
        <p:txBody>
          <a:bodyPr/>
          <a:lstStyle>
            <a:lvl1pPr marL="223838" indent="-223838">
              <a:spcBef>
                <a:spcPts val="0"/>
              </a:spcBef>
              <a:spcAft>
                <a:spcPts val="300"/>
              </a:spcAft>
              <a:buClr>
                <a:srgbClr val="78A22F"/>
              </a:buClr>
              <a:buSzPct val="85000"/>
              <a:buFont typeface="Wingdings" pitchFamily="2" charset="2"/>
              <a:buChar char="§"/>
              <a:defRPr sz="2400" spc="0" baseline="0">
                <a:latin typeface="Arial" pitchFamily="34" charset="0"/>
                <a:cs typeface="Arial" pitchFamily="34" charset="0"/>
              </a:defRPr>
            </a:lvl1pPr>
            <a:lvl2pPr marL="393700" indent="-168275">
              <a:spcBef>
                <a:spcPts val="0"/>
              </a:spcBef>
              <a:spcAft>
                <a:spcPts val="300"/>
              </a:spcAft>
              <a:buClr>
                <a:srgbClr val="78A22F"/>
              </a:buClr>
              <a:buSzPct val="85000"/>
              <a:buFont typeface="Arial" pitchFamily="34" charset="0"/>
              <a:buChar char="•"/>
              <a:defRPr sz="2000" spc="0" baseline="0">
                <a:latin typeface="Arial" pitchFamily="34" charset="0"/>
                <a:cs typeface="Arial" pitchFamily="34" charset="0"/>
              </a:defRPr>
            </a:lvl2pPr>
            <a:lvl3pPr marL="628650" indent="-231775">
              <a:spcBef>
                <a:spcPts val="0"/>
              </a:spcBef>
              <a:spcAft>
                <a:spcPts val="300"/>
              </a:spcAft>
              <a:buClr>
                <a:srgbClr val="78A22F"/>
              </a:buClr>
              <a:buFont typeface="Arial" pitchFamily="34" charset="0"/>
              <a:buChar char="−"/>
              <a:defRPr sz="1800" spc="0" baseline="0">
                <a:latin typeface="Arial" pitchFamily="34" charset="0"/>
                <a:cs typeface="Arial" pitchFamily="34" charset="0"/>
              </a:defRPr>
            </a:lvl3pPr>
            <a:lvl4pPr marL="855663" indent="-168275">
              <a:spcBef>
                <a:spcPts val="0"/>
              </a:spcBef>
              <a:spcAft>
                <a:spcPts val="300"/>
              </a:spcAft>
              <a:buFont typeface="Arial" pitchFamily="34" charset="0"/>
              <a:buChar char="•"/>
              <a:defRPr sz="1600" spc="0" baseline="0">
                <a:latin typeface="Arial" pitchFamily="34" charset="0"/>
                <a:cs typeface="Arial" pitchFamily="34" charset="0"/>
              </a:defRPr>
            </a:lvl4pPr>
            <a:lvl5pPr marL="1087438" indent="-228600">
              <a:spcBef>
                <a:spcPts val="0"/>
              </a:spcBef>
              <a:spcAft>
                <a:spcPts val="300"/>
              </a:spcAft>
              <a:buFont typeface="Arial" pitchFamily="34" charset="0"/>
              <a:buChar char="−"/>
              <a:defRPr sz="1600" spc="0" baseline="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3"/>
          </p:nvPr>
        </p:nvSpPr>
        <p:spPr>
          <a:xfrm>
            <a:off x="4652211" y="1764633"/>
            <a:ext cx="4038600" cy="4369552"/>
          </a:xfrm>
        </p:spPr>
        <p:txBody>
          <a:bodyPr>
            <a:normAutofit/>
          </a:bodyPr>
          <a:lstStyle>
            <a:lvl1pPr marL="223838" indent="-223838">
              <a:spcBef>
                <a:spcPts val="0"/>
              </a:spcBef>
              <a:spcAft>
                <a:spcPts val="300"/>
              </a:spcAft>
              <a:buClr>
                <a:srgbClr val="78A22F"/>
              </a:buClr>
              <a:buSzPct val="85000"/>
              <a:buFont typeface="Wingdings" pitchFamily="2" charset="2"/>
              <a:buChar char="§"/>
              <a:defRPr sz="2400" spc="0" baseline="0">
                <a:latin typeface="Arial" pitchFamily="34" charset="0"/>
                <a:cs typeface="Arial" pitchFamily="34" charset="0"/>
              </a:defRPr>
            </a:lvl1pPr>
            <a:lvl2pPr marL="393700" indent="-168275">
              <a:spcBef>
                <a:spcPts val="0"/>
              </a:spcBef>
              <a:spcAft>
                <a:spcPts val="300"/>
              </a:spcAft>
              <a:buClr>
                <a:srgbClr val="78A22F"/>
              </a:buClr>
              <a:buSzPct val="85000"/>
              <a:buFont typeface="Arial" pitchFamily="34" charset="0"/>
              <a:buChar char="•"/>
              <a:defRPr sz="2000" spc="0" baseline="0">
                <a:latin typeface="Arial" pitchFamily="34" charset="0"/>
                <a:cs typeface="Arial" pitchFamily="34" charset="0"/>
              </a:defRPr>
            </a:lvl2pPr>
            <a:lvl3pPr marL="625475" indent="-228600">
              <a:spcBef>
                <a:spcPts val="0"/>
              </a:spcBef>
              <a:spcAft>
                <a:spcPts val="300"/>
              </a:spcAft>
              <a:buClr>
                <a:srgbClr val="78A22F"/>
              </a:buClr>
              <a:buFont typeface="Arial" pitchFamily="34" charset="0"/>
              <a:buChar char="−"/>
              <a:defRPr sz="1800" spc="0" baseline="0">
                <a:latin typeface="Arial" pitchFamily="34" charset="0"/>
                <a:cs typeface="Arial" pitchFamily="34" charset="0"/>
              </a:defRPr>
            </a:lvl3pPr>
            <a:lvl4pPr marL="855663" indent="-168275" defTabSz="804863">
              <a:spcBef>
                <a:spcPts val="0"/>
              </a:spcBef>
              <a:spcAft>
                <a:spcPts val="300"/>
              </a:spcAft>
              <a:buFont typeface="Arial" pitchFamily="34" charset="0"/>
              <a:buChar char="•"/>
              <a:defRPr sz="1600" spc="0" baseline="0">
                <a:latin typeface="Arial" pitchFamily="34" charset="0"/>
                <a:cs typeface="Arial" pitchFamily="34" charset="0"/>
              </a:defRPr>
            </a:lvl4pPr>
            <a:lvl5pPr marL="1087438" indent="-228600">
              <a:spcBef>
                <a:spcPts val="0"/>
              </a:spcBef>
              <a:spcAft>
                <a:spcPts val="300"/>
              </a:spcAft>
              <a:buFont typeface="Arial" pitchFamily="34" charset="0"/>
              <a:buChar char="−"/>
              <a:defRPr sz="1600" spc="0" baseline="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Footer Placeholder 4"/>
          <p:cNvSpPr>
            <a:spLocks noGrp="1"/>
          </p:cNvSpPr>
          <p:nvPr>
            <p:ph type="ftr" sz="quarter" idx="11"/>
          </p:nvPr>
        </p:nvSpPr>
        <p:spPr>
          <a:xfrm>
            <a:off x="1251857" y="6356350"/>
            <a:ext cx="2895600" cy="365125"/>
          </a:xfrm>
        </p:spPr>
        <p:txBody>
          <a:bodyPr/>
          <a:lstStyle>
            <a:lvl1pPr algn="l">
              <a:defRPr sz="800">
                <a:solidFill>
                  <a:srgbClr val="717171"/>
                </a:solidFill>
                <a:latin typeface="Arial" pitchFamily="34" charset="0"/>
                <a:cs typeface="Arial" pitchFamily="34" charset="0"/>
              </a:defRPr>
            </a:lvl1pPr>
          </a:lstStyle>
          <a:p>
            <a:r>
              <a:rPr lang="en-US" dirty="0" smtClean="0"/>
              <a:t>© 2011 Institute of Food Technologists</a:t>
            </a:r>
          </a:p>
        </p:txBody>
      </p:sp>
      <p:sp>
        <p:nvSpPr>
          <p:cNvPr id="13" name="Slide Number Placeholder 5"/>
          <p:cNvSpPr>
            <a:spLocks noGrp="1"/>
          </p:cNvSpPr>
          <p:nvPr>
            <p:ph type="sldNum" sz="quarter" idx="12"/>
          </p:nvPr>
        </p:nvSpPr>
        <p:spPr>
          <a:xfrm>
            <a:off x="473242" y="6356350"/>
            <a:ext cx="673387" cy="365125"/>
          </a:xfrm>
        </p:spPr>
        <p:txBody>
          <a:bodyPr/>
          <a:lstStyle>
            <a:lvl1pPr algn="l">
              <a:defRPr sz="1050">
                <a:solidFill>
                  <a:srgbClr val="717171"/>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5" name="Picture 14" descr="IFT_rgb_horiz_tag.jpg"/>
          <p:cNvPicPr>
            <a:picLocks noChangeAspect="1"/>
          </p:cNvPicPr>
          <p:nvPr userDrawn="1"/>
        </p:nvPicPr>
        <p:blipFill>
          <a:blip r:embed="rId4" cstate="screen"/>
          <a:srcRect/>
          <a:stretch>
            <a:fillRect/>
          </a:stretch>
        </p:blipFill>
        <p:spPr>
          <a:xfrm>
            <a:off x="7915274" y="6029325"/>
            <a:ext cx="778920" cy="557213"/>
          </a:xfrm>
          <a:prstGeom prst="rect">
            <a:avLst/>
          </a:prstGeom>
        </p:spPr>
      </p:pic>
    </p:spTree>
    <p:extLst>
      <p:ext uri="{BB962C8B-B14F-4D97-AF65-F5344CB8AC3E}">
        <p14:creationId xmlns:p14="http://schemas.microsoft.com/office/powerpoint/2010/main" val="36609041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4444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20096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6932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549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6783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86374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456196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7509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5641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532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BottomPattern_Green.png"/>
          <p:cNvPicPr>
            <a:picLocks noChangeAspect="1"/>
          </p:cNvPicPr>
          <p:nvPr userDrawn="1"/>
        </p:nvPicPr>
        <p:blipFill>
          <a:blip r:embed="rId2" cstate="screen"/>
          <a:stretch>
            <a:fillRect/>
          </a:stretch>
        </p:blipFill>
        <p:spPr>
          <a:xfrm>
            <a:off x="0" y="5093369"/>
            <a:ext cx="3850105" cy="1764631"/>
          </a:xfrm>
          <a:prstGeom prst="rect">
            <a:avLst/>
          </a:prstGeom>
        </p:spPr>
      </p:pic>
      <p:sp>
        <p:nvSpPr>
          <p:cNvPr id="3" name="Text Placeholder 2"/>
          <p:cNvSpPr>
            <a:spLocks noGrp="1"/>
          </p:cNvSpPr>
          <p:nvPr>
            <p:ph type="body" idx="1"/>
          </p:nvPr>
        </p:nvSpPr>
        <p:spPr>
          <a:xfrm>
            <a:off x="457200" y="1743658"/>
            <a:ext cx="4040188" cy="742867"/>
          </a:xfrm>
        </p:spPr>
        <p:txBody>
          <a:bodyPr anchor="b">
            <a:noAutofit/>
          </a:bodyPr>
          <a:lstStyle>
            <a:lvl1pPr marL="0" indent="0">
              <a:spcBef>
                <a:spcPts val="0"/>
              </a:spcBef>
              <a:buNone/>
              <a:defRPr sz="2400" b="1" spc="0" baseline="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743658"/>
            <a:ext cx="4041775" cy="742867"/>
          </a:xfrm>
        </p:spPr>
        <p:txBody>
          <a:bodyPr anchor="b">
            <a:noAutofit/>
          </a:bodyPr>
          <a:lstStyle>
            <a:lvl1pPr marL="0" indent="0">
              <a:spcBef>
                <a:spcPts val="0"/>
              </a:spcBef>
              <a:buNone/>
              <a:defRPr sz="2400" b="1" spc="0" baseline="0">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0" name="Picture 9" descr="TopBar_Green.png"/>
          <p:cNvPicPr>
            <a:picLocks noChangeAspect="1"/>
          </p:cNvPicPr>
          <p:nvPr userDrawn="1"/>
        </p:nvPicPr>
        <p:blipFill>
          <a:blip r:embed="rId3" cstate="screen"/>
          <a:stretch>
            <a:fillRect/>
          </a:stretch>
        </p:blipFill>
        <p:spPr>
          <a:xfrm>
            <a:off x="0" y="0"/>
            <a:ext cx="9144000" cy="457200"/>
          </a:xfrm>
          <a:prstGeom prst="rect">
            <a:avLst/>
          </a:prstGeom>
        </p:spPr>
      </p:pic>
      <p:sp>
        <p:nvSpPr>
          <p:cNvPr id="11" name="Title 1"/>
          <p:cNvSpPr>
            <a:spLocks noGrp="1"/>
          </p:cNvSpPr>
          <p:nvPr>
            <p:ph type="title" hasCustomPrompt="1"/>
          </p:nvPr>
        </p:nvSpPr>
        <p:spPr>
          <a:xfrm>
            <a:off x="457200" y="515268"/>
            <a:ext cx="8229600" cy="1143000"/>
          </a:xfrm>
        </p:spPr>
        <p:txBody>
          <a:bodyPr>
            <a:normAutofit/>
          </a:bodyPr>
          <a:lstStyle>
            <a:lvl1pPr algn="l">
              <a:lnSpc>
                <a:spcPts val="4000"/>
              </a:lnSpc>
              <a:defRPr sz="4000" b="1" spc="-130" baseline="0">
                <a:solidFill>
                  <a:srgbClr val="78A22F"/>
                </a:solidFill>
                <a:latin typeface="Arial" pitchFamily="34" charset="0"/>
                <a:cs typeface="Arial" pitchFamily="34" charset="0"/>
              </a:defRPr>
            </a:lvl1pPr>
          </a:lstStyle>
          <a:p>
            <a:r>
              <a:rPr lang="en-US" dirty="0" smtClean="0"/>
              <a:t>Click to Edit Master Title Style</a:t>
            </a:r>
            <a:endParaRPr lang="en-US" dirty="0"/>
          </a:p>
        </p:txBody>
      </p:sp>
      <p:sp>
        <p:nvSpPr>
          <p:cNvPr id="13" name="Footer Placeholder 4"/>
          <p:cNvSpPr>
            <a:spLocks noGrp="1"/>
          </p:cNvSpPr>
          <p:nvPr>
            <p:ph type="ftr" sz="quarter" idx="11"/>
          </p:nvPr>
        </p:nvSpPr>
        <p:spPr>
          <a:xfrm>
            <a:off x="1251857" y="6356350"/>
            <a:ext cx="2895600" cy="365125"/>
          </a:xfrm>
        </p:spPr>
        <p:txBody>
          <a:bodyPr/>
          <a:lstStyle>
            <a:lvl1pPr algn="l">
              <a:defRPr sz="800">
                <a:latin typeface="Arial" pitchFamily="34" charset="0"/>
                <a:cs typeface="Arial" pitchFamily="34" charset="0"/>
              </a:defRPr>
            </a:lvl1pPr>
          </a:lstStyle>
          <a:p>
            <a:r>
              <a:rPr lang="en-US" dirty="0" smtClean="0">
                <a:solidFill>
                  <a:prstClr val="black">
                    <a:tint val="75000"/>
                  </a:prstClr>
                </a:solidFill>
              </a:rPr>
              <a:t>© 2011 Institute of Food Technologists</a:t>
            </a:r>
          </a:p>
        </p:txBody>
      </p:sp>
      <p:sp>
        <p:nvSpPr>
          <p:cNvPr id="14" name="Slide Number Placeholder 5"/>
          <p:cNvSpPr>
            <a:spLocks noGrp="1"/>
          </p:cNvSpPr>
          <p:nvPr>
            <p:ph type="sldNum" sz="quarter" idx="12"/>
          </p:nvPr>
        </p:nvSpPr>
        <p:spPr>
          <a:xfrm>
            <a:off x="473242" y="6356350"/>
            <a:ext cx="673387" cy="365125"/>
          </a:xfrm>
        </p:spPr>
        <p:txBody>
          <a:bodyPr/>
          <a:lstStyle>
            <a:lvl1pPr algn="l">
              <a:defRPr sz="1050">
                <a:latin typeface="Arial" pitchFamily="34" charset="0"/>
                <a:cs typeface="Arial" pitchFamily="34" charset="0"/>
              </a:defRPr>
            </a:lvl1pPr>
          </a:lstStyle>
          <a:p>
            <a:fld id="{033D5EBD-6B78-4E2D-9C66-E9FAF9308C89}" type="slidenum">
              <a:rPr lang="en-US" smtClean="0">
                <a:solidFill>
                  <a:prstClr val="black">
                    <a:tint val="75000"/>
                  </a:prstClr>
                </a:solidFill>
              </a:rPr>
              <a:pPr/>
              <a:t>‹#›</a:t>
            </a:fld>
            <a:endParaRPr lang="en-US" dirty="0">
              <a:solidFill>
                <a:prstClr val="black">
                  <a:tint val="75000"/>
                </a:prstClr>
              </a:solidFill>
            </a:endParaRPr>
          </a:p>
        </p:txBody>
      </p:sp>
      <p:sp>
        <p:nvSpPr>
          <p:cNvPr id="16" name="Content Placeholder 2"/>
          <p:cNvSpPr>
            <a:spLocks noGrp="1"/>
          </p:cNvSpPr>
          <p:nvPr>
            <p:ph sz="half" idx="13"/>
          </p:nvPr>
        </p:nvSpPr>
        <p:spPr>
          <a:xfrm>
            <a:off x="457200" y="2366210"/>
            <a:ext cx="4038600" cy="3840162"/>
          </a:xfrm>
        </p:spPr>
        <p:txBody>
          <a:bodyPr>
            <a:normAutofit/>
          </a:bodyPr>
          <a:lstStyle>
            <a:lvl1pPr marL="176213" indent="-176213">
              <a:spcBef>
                <a:spcPts val="0"/>
              </a:spcBef>
              <a:spcAft>
                <a:spcPts val="300"/>
              </a:spcAft>
              <a:buClr>
                <a:srgbClr val="78A22F"/>
              </a:buClr>
              <a:buFont typeface="Wingdings" pitchFamily="2" charset="2"/>
              <a:buChar char="§"/>
              <a:defRPr sz="2400" spc="0" baseline="0">
                <a:latin typeface="Arial" pitchFamily="34" charset="0"/>
                <a:cs typeface="Arial" pitchFamily="34" charset="0"/>
              </a:defRPr>
            </a:lvl1pPr>
            <a:lvl2pPr marL="393700" indent="-168275">
              <a:spcBef>
                <a:spcPts val="0"/>
              </a:spcBef>
              <a:spcAft>
                <a:spcPts val="300"/>
              </a:spcAft>
              <a:buClr>
                <a:srgbClr val="78A22F"/>
              </a:buClr>
              <a:buFont typeface="Arial" pitchFamily="34" charset="0"/>
              <a:buChar char="•"/>
              <a:defRPr sz="2000" spc="0" baseline="0">
                <a:latin typeface="Arial" pitchFamily="34" charset="0"/>
                <a:cs typeface="Arial" pitchFamily="34" charset="0"/>
              </a:defRPr>
            </a:lvl2pPr>
            <a:lvl3pPr marL="625475" indent="-228600">
              <a:spcBef>
                <a:spcPts val="0"/>
              </a:spcBef>
              <a:spcAft>
                <a:spcPts val="500"/>
              </a:spcAft>
              <a:buClr>
                <a:srgbClr val="78A22F"/>
              </a:buClr>
              <a:buFont typeface="Arial" pitchFamily="34" charset="0"/>
              <a:buChar char="−"/>
              <a:defRPr sz="1800" spc="0" baseline="0">
                <a:latin typeface="Arial" pitchFamily="34" charset="0"/>
                <a:cs typeface="Arial" pitchFamily="34" charset="0"/>
              </a:defRPr>
            </a:lvl3pPr>
            <a:lvl4pPr marL="809625" indent="-120650">
              <a:spcBef>
                <a:spcPts val="0"/>
              </a:spcBef>
              <a:spcAft>
                <a:spcPts val="500"/>
              </a:spcAft>
              <a:buFont typeface="Arial" pitchFamily="34" charset="0"/>
              <a:buChar char="•"/>
              <a:defRPr sz="1600" spc="0" baseline="0">
                <a:latin typeface="Arial" pitchFamily="34" charset="0"/>
                <a:cs typeface="Arial" pitchFamily="34" charset="0"/>
              </a:defRPr>
            </a:lvl4pPr>
            <a:lvl5pPr marL="1020763" indent="-228600">
              <a:spcBef>
                <a:spcPts val="0"/>
              </a:spcBef>
              <a:spcAft>
                <a:spcPts val="500"/>
              </a:spcAft>
              <a:buFont typeface="Arial" pitchFamily="34" charset="0"/>
              <a:buChar char="−"/>
              <a:defRPr sz="1600" spc="0" baseline="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sz="half" idx="14"/>
          </p:nvPr>
        </p:nvSpPr>
        <p:spPr>
          <a:xfrm>
            <a:off x="4652211" y="2374232"/>
            <a:ext cx="4038600" cy="3840162"/>
          </a:xfrm>
        </p:spPr>
        <p:txBody>
          <a:bodyPr>
            <a:normAutofit/>
          </a:bodyPr>
          <a:lstStyle>
            <a:lvl1pPr marL="223838" indent="-223838">
              <a:spcBef>
                <a:spcPts val="0"/>
              </a:spcBef>
              <a:spcAft>
                <a:spcPts val="300"/>
              </a:spcAft>
              <a:buClr>
                <a:srgbClr val="78A22F"/>
              </a:buClr>
              <a:buFont typeface="Wingdings" pitchFamily="2" charset="2"/>
              <a:buChar char="§"/>
              <a:defRPr sz="2400" spc="0" baseline="0">
                <a:latin typeface="Arial" pitchFamily="34" charset="0"/>
                <a:cs typeface="Arial" pitchFamily="34" charset="0"/>
              </a:defRPr>
            </a:lvl1pPr>
            <a:lvl2pPr marL="458788" indent="-168275">
              <a:spcBef>
                <a:spcPts val="0"/>
              </a:spcBef>
              <a:spcAft>
                <a:spcPts val="300"/>
              </a:spcAft>
              <a:buClr>
                <a:srgbClr val="78A22F"/>
              </a:buClr>
              <a:buFont typeface="Arial" pitchFamily="34" charset="0"/>
              <a:buChar char="•"/>
              <a:defRPr sz="2000" spc="0" baseline="0">
                <a:latin typeface="Arial" pitchFamily="34" charset="0"/>
                <a:cs typeface="Arial" pitchFamily="34" charset="0"/>
              </a:defRPr>
            </a:lvl2pPr>
            <a:lvl3pPr marL="735013" indent="-228600">
              <a:spcBef>
                <a:spcPts val="0"/>
              </a:spcBef>
              <a:spcAft>
                <a:spcPts val="500"/>
              </a:spcAft>
              <a:buClr>
                <a:srgbClr val="78A22F"/>
              </a:buClr>
              <a:buFont typeface="Arial" pitchFamily="34" charset="0"/>
              <a:buChar char="−"/>
              <a:defRPr sz="1800" spc="0" baseline="0">
                <a:latin typeface="Arial" pitchFamily="34" charset="0"/>
                <a:cs typeface="Arial" pitchFamily="34" charset="0"/>
              </a:defRPr>
            </a:lvl3pPr>
            <a:lvl4pPr marL="919163" indent="-120650">
              <a:spcBef>
                <a:spcPts val="0"/>
              </a:spcBef>
              <a:spcAft>
                <a:spcPts val="500"/>
              </a:spcAft>
              <a:buFont typeface="Arial" pitchFamily="34" charset="0"/>
              <a:buChar char="•"/>
              <a:defRPr sz="1600" spc="0" baseline="0">
                <a:latin typeface="Arial" pitchFamily="34" charset="0"/>
                <a:cs typeface="Arial" pitchFamily="34" charset="0"/>
              </a:defRPr>
            </a:lvl4pPr>
            <a:lvl5pPr marL="1143000" indent="-228600">
              <a:spcBef>
                <a:spcPts val="0"/>
              </a:spcBef>
              <a:spcAft>
                <a:spcPts val="500"/>
              </a:spcAft>
              <a:buFont typeface="Arial" pitchFamily="34" charset="0"/>
              <a:buChar char="−"/>
              <a:defRPr sz="1600" spc="0" baseline="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8" name="Picture 17" descr="IFT_rgb_horiz_tag.jpg"/>
          <p:cNvPicPr>
            <a:picLocks noChangeAspect="1"/>
          </p:cNvPicPr>
          <p:nvPr userDrawn="1"/>
        </p:nvPicPr>
        <p:blipFill>
          <a:blip r:embed="rId4" cstate="screen"/>
          <a:srcRect/>
          <a:stretch>
            <a:fillRect/>
          </a:stretch>
        </p:blipFill>
        <p:spPr>
          <a:xfrm>
            <a:off x="7915274" y="6029325"/>
            <a:ext cx="778920" cy="557213"/>
          </a:xfrm>
          <a:prstGeom prst="rect">
            <a:avLst/>
          </a:prstGeom>
        </p:spPr>
      </p:pic>
    </p:spTree>
    <p:extLst>
      <p:ext uri="{BB962C8B-B14F-4D97-AF65-F5344CB8AC3E}">
        <p14:creationId xmlns:p14="http://schemas.microsoft.com/office/powerpoint/2010/main" val="26682949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7841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3016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9194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2852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8039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6888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17638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3165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5177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4CAD40-095C-4DEC-904D-906442ADACCB}" type="datetimeFigureOut">
              <a:rPr lang="en-US" smtClean="0">
                <a:solidFill>
                  <a:prstClr val="black">
                    <a:tint val="75000"/>
                  </a:prstClr>
                </a:solidFill>
              </a:rPr>
              <a:pPr/>
              <a:t>10/6/2015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75D257C-AC4A-4E26-831D-94F698CD57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849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515268"/>
            <a:ext cx="8229600" cy="1143000"/>
          </a:xfrm>
        </p:spPr>
        <p:txBody>
          <a:bodyPr>
            <a:normAutofit/>
          </a:bodyPr>
          <a:lstStyle>
            <a:lvl1pPr algn="l">
              <a:lnSpc>
                <a:spcPts val="4000"/>
              </a:lnSpc>
              <a:defRPr sz="4000" b="1" spc="-130" baseline="0">
                <a:solidFill>
                  <a:srgbClr val="78A22F"/>
                </a:solidFill>
                <a:latin typeface="Arial" pitchFamily="34" charset="0"/>
                <a:cs typeface="Arial" pitchFamily="34" charset="0"/>
              </a:defRPr>
            </a:lvl1pPr>
          </a:lstStyle>
          <a:p>
            <a:r>
              <a:rPr lang="en-US" dirty="0" smtClean="0"/>
              <a:t>Click to Edit Master Title Style</a:t>
            </a:r>
            <a:endParaRPr lang="en-US" dirty="0"/>
          </a:p>
        </p:txBody>
      </p:sp>
      <p:sp>
        <p:nvSpPr>
          <p:cNvPr id="7" name="Footer Placeholder 4"/>
          <p:cNvSpPr>
            <a:spLocks noGrp="1"/>
          </p:cNvSpPr>
          <p:nvPr>
            <p:ph type="ftr" sz="quarter" idx="11"/>
          </p:nvPr>
        </p:nvSpPr>
        <p:spPr>
          <a:xfrm>
            <a:off x="1251857" y="6356350"/>
            <a:ext cx="2895600" cy="365125"/>
          </a:xfrm>
        </p:spPr>
        <p:txBody>
          <a:bodyPr/>
          <a:lstStyle>
            <a:lvl1pPr algn="l">
              <a:defRPr sz="800">
                <a:solidFill>
                  <a:srgbClr val="717171"/>
                </a:solidFill>
                <a:latin typeface="Arial" pitchFamily="34" charset="0"/>
                <a:cs typeface="Arial" pitchFamily="34" charset="0"/>
              </a:defRPr>
            </a:lvl1pPr>
          </a:lstStyle>
          <a:p>
            <a:r>
              <a:rPr lang="en-US" dirty="0" smtClean="0"/>
              <a:t>© 2011 Institute of Food Technologists</a:t>
            </a:r>
          </a:p>
        </p:txBody>
      </p:sp>
      <p:sp>
        <p:nvSpPr>
          <p:cNvPr id="8" name="Slide Number Placeholder 5"/>
          <p:cNvSpPr>
            <a:spLocks noGrp="1"/>
          </p:cNvSpPr>
          <p:nvPr>
            <p:ph type="sldNum" sz="quarter" idx="12"/>
          </p:nvPr>
        </p:nvSpPr>
        <p:spPr>
          <a:xfrm>
            <a:off x="473242" y="6356350"/>
            <a:ext cx="673387" cy="365125"/>
          </a:xfrm>
        </p:spPr>
        <p:txBody>
          <a:bodyPr/>
          <a:lstStyle>
            <a:lvl1pPr algn="l">
              <a:defRPr sz="1050">
                <a:solidFill>
                  <a:srgbClr val="717171"/>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0" name="Picture 9" descr="TopBar_Green.png"/>
          <p:cNvPicPr>
            <a:picLocks noChangeAspect="1"/>
          </p:cNvPicPr>
          <p:nvPr userDrawn="1"/>
        </p:nvPicPr>
        <p:blipFill>
          <a:blip r:embed="rId2" cstate="screen"/>
          <a:stretch>
            <a:fillRect/>
          </a:stretch>
        </p:blipFill>
        <p:spPr>
          <a:xfrm>
            <a:off x="0" y="0"/>
            <a:ext cx="9144000" cy="457200"/>
          </a:xfrm>
          <a:prstGeom prst="rect">
            <a:avLst/>
          </a:prstGeom>
        </p:spPr>
      </p:pic>
      <p:pic>
        <p:nvPicPr>
          <p:cNvPr id="11" name="Picture 10" descr="IFT_rgb_horiz_tag.jpg"/>
          <p:cNvPicPr>
            <a:picLocks noChangeAspect="1"/>
          </p:cNvPicPr>
          <p:nvPr userDrawn="1"/>
        </p:nvPicPr>
        <p:blipFill>
          <a:blip r:embed="rId3" cstate="screen"/>
          <a:srcRect/>
          <a:stretch>
            <a:fillRect/>
          </a:stretch>
        </p:blipFill>
        <p:spPr>
          <a:xfrm>
            <a:off x="7915274" y="6029325"/>
            <a:ext cx="778920" cy="557213"/>
          </a:xfrm>
          <a:prstGeom prst="rect">
            <a:avLst/>
          </a:prstGeom>
        </p:spPr>
      </p:pic>
    </p:spTree>
    <p:extLst>
      <p:ext uri="{BB962C8B-B14F-4D97-AF65-F5344CB8AC3E}">
        <p14:creationId xmlns:p14="http://schemas.microsoft.com/office/powerpoint/2010/main" val="557350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251857" y="6356350"/>
            <a:ext cx="2895600" cy="365125"/>
          </a:xfrm>
        </p:spPr>
        <p:txBody>
          <a:bodyPr/>
          <a:lstStyle>
            <a:lvl1pPr algn="l">
              <a:defRPr sz="800">
                <a:solidFill>
                  <a:srgbClr val="717171"/>
                </a:solidFill>
                <a:latin typeface="Arial" pitchFamily="34" charset="0"/>
                <a:cs typeface="Arial" pitchFamily="34" charset="0"/>
              </a:defRPr>
            </a:lvl1pPr>
          </a:lstStyle>
          <a:p>
            <a:r>
              <a:rPr lang="en-US" dirty="0" smtClean="0"/>
              <a:t>© 2011 Institute of Food Technologists</a:t>
            </a:r>
          </a:p>
        </p:txBody>
      </p:sp>
      <p:sp>
        <p:nvSpPr>
          <p:cNvPr id="6" name="Slide Number Placeholder 5"/>
          <p:cNvSpPr>
            <a:spLocks noGrp="1"/>
          </p:cNvSpPr>
          <p:nvPr>
            <p:ph type="sldNum" sz="quarter" idx="12"/>
          </p:nvPr>
        </p:nvSpPr>
        <p:spPr>
          <a:xfrm>
            <a:off x="473242" y="6356350"/>
            <a:ext cx="673387" cy="365125"/>
          </a:xfrm>
        </p:spPr>
        <p:txBody>
          <a:bodyPr/>
          <a:lstStyle>
            <a:lvl1pPr algn="l">
              <a:defRPr sz="1050">
                <a:solidFill>
                  <a:srgbClr val="717171"/>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8" name="Picture 7" descr="TopBar_Green.png"/>
          <p:cNvPicPr>
            <a:picLocks noChangeAspect="1"/>
          </p:cNvPicPr>
          <p:nvPr userDrawn="1"/>
        </p:nvPicPr>
        <p:blipFill>
          <a:blip r:embed="rId2" cstate="screen"/>
          <a:stretch>
            <a:fillRect/>
          </a:stretch>
        </p:blipFill>
        <p:spPr>
          <a:xfrm>
            <a:off x="0" y="0"/>
            <a:ext cx="9144000" cy="457200"/>
          </a:xfrm>
          <a:prstGeom prst="rect">
            <a:avLst/>
          </a:prstGeom>
        </p:spPr>
      </p:pic>
      <p:pic>
        <p:nvPicPr>
          <p:cNvPr id="9" name="Picture 8" descr="IFT_rgb_horiz_tag.jpg"/>
          <p:cNvPicPr>
            <a:picLocks noChangeAspect="1"/>
          </p:cNvPicPr>
          <p:nvPr userDrawn="1"/>
        </p:nvPicPr>
        <p:blipFill>
          <a:blip r:embed="rId3" cstate="screen"/>
          <a:srcRect/>
          <a:stretch>
            <a:fillRect/>
          </a:stretch>
        </p:blipFill>
        <p:spPr>
          <a:xfrm>
            <a:off x="7915274" y="6029325"/>
            <a:ext cx="778920" cy="557213"/>
          </a:xfrm>
          <a:prstGeom prst="rect">
            <a:avLst/>
          </a:prstGeom>
        </p:spPr>
      </p:pic>
    </p:spTree>
    <p:extLst>
      <p:ext uri="{BB962C8B-B14F-4D97-AF65-F5344CB8AC3E}">
        <p14:creationId xmlns:p14="http://schemas.microsoft.com/office/powerpoint/2010/main" val="76441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4F3BA78-5B1A-45D4-A131-06DECA52E1B2}" type="datetime1">
              <a:rPr lang="en-US" smtClean="0"/>
              <a:pPr>
                <a:defRPr/>
              </a:pPr>
              <a:t>10/6/2015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49F8600-288C-4CE8-9C1D-7867F717D1D9}" type="slidenum">
              <a:rPr lang="en-US" altLang="en-US" smtClean="0"/>
              <a:pPr/>
              <a:t>‹#›</a:t>
            </a:fld>
            <a:endParaRPr lang="en-US" altLang="en-US"/>
          </a:p>
        </p:txBody>
      </p:sp>
    </p:spTree>
    <p:extLst>
      <p:ext uri="{BB962C8B-B14F-4D97-AF65-F5344CB8AC3E}">
        <p14:creationId xmlns:p14="http://schemas.microsoft.com/office/powerpoint/2010/main" val="867707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BottomPattern_Green.png"/>
          <p:cNvPicPr>
            <a:picLocks noChangeAspect="1"/>
          </p:cNvPicPr>
          <p:nvPr userDrawn="1"/>
        </p:nvPicPr>
        <p:blipFill>
          <a:blip r:embed="rId2" cstate="screen"/>
          <a:stretch>
            <a:fillRect/>
          </a:stretch>
        </p:blipFill>
        <p:spPr>
          <a:xfrm>
            <a:off x="0" y="5093369"/>
            <a:ext cx="3850105" cy="1764631"/>
          </a:xfrm>
          <a:prstGeom prst="rect">
            <a:avLst/>
          </a:prstGeom>
        </p:spPr>
      </p:pic>
      <p:sp>
        <p:nvSpPr>
          <p:cNvPr id="2" name="Title 1"/>
          <p:cNvSpPr>
            <a:spLocks noGrp="1"/>
          </p:cNvSpPr>
          <p:nvPr>
            <p:ph type="title"/>
          </p:nvPr>
        </p:nvSpPr>
        <p:spPr>
          <a:xfrm>
            <a:off x="1792288" y="4800600"/>
            <a:ext cx="5486400" cy="566738"/>
          </a:xfrm>
        </p:spPr>
        <p:txBody>
          <a:bodyPr anchor="b">
            <a:normAutofit/>
          </a:bodyPr>
          <a:lstStyle>
            <a:lvl1pPr algn="l">
              <a:defRPr sz="2400" b="0">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1" name="Picture 10" descr="TopBar_Green.png"/>
          <p:cNvPicPr>
            <a:picLocks noChangeAspect="1"/>
          </p:cNvPicPr>
          <p:nvPr userDrawn="1"/>
        </p:nvPicPr>
        <p:blipFill>
          <a:blip r:embed="rId3" cstate="screen"/>
          <a:stretch>
            <a:fillRect/>
          </a:stretch>
        </p:blipFill>
        <p:spPr>
          <a:xfrm>
            <a:off x="0" y="0"/>
            <a:ext cx="9144000" cy="457200"/>
          </a:xfrm>
          <a:prstGeom prst="rect">
            <a:avLst/>
          </a:prstGeom>
        </p:spPr>
      </p:pic>
      <p:sp>
        <p:nvSpPr>
          <p:cNvPr id="9" name="Slide Number Placeholder 5"/>
          <p:cNvSpPr>
            <a:spLocks noGrp="1"/>
          </p:cNvSpPr>
          <p:nvPr>
            <p:ph type="sldNum" sz="quarter" idx="12"/>
          </p:nvPr>
        </p:nvSpPr>
        <p:spPr>
          <a:xfrm>
            <a:off x="473242" y="6356350"/>
            <a:ext cx="673387" cy="365125"/>
          </a:xfrm>
        </p:spPr>
        <p:txBody>
          <a:bodyPr/>
          <a:lstStyle>
            <a:lvl1pPr algn="l">
              <a:defRPr sz="1050">
                <a:solidFill>
                  <a:srgbClr val="717171"/>
                </a:solidFill>
                <a:latin typeface="Arial" pitchFamily="34" charset="0"/>
                <a:cs typeface="Arial" pitchFamily="34" charset="0"/>
              </a:defRPr>
            </a:lvl1pPr>
          </a:lstStyle>
          <a:p>
            <a:fld id="{033D5EBD-6B78-4E2D-9C66-E9FAF9308C89}" type="slidenum">
              <a:rPr lang="en-US" smtClean="0"/>
              <a:pPr/>
              <a:t>‹#›</a:t>
            </a:fld>
            <a:endParaRPr lang="en-US" dirty="0"/>
          </a:p>
        </p:txBody>
      </p:sp>
      <p:sp>
        <p:nvSpPr>
          <p:cNvPr id="8" name="Footer Placeholder 4"/>
          <p:cNvSpPr>
            <a:spLocks noGrp="1"/>
          </p:cNvSpPr>
          <p:nvPr>
            <p:ph type="ftr" sz="quarter" idx="11"/>
          </p:nvPr>
        </p:nvSpPr>
        <p:spPr>
          <a:xfrm>
            <a:off x="1797288" y="6356350"/>
            <a:ext cx="2895600" cy="365125"/>
          </a:xfrm>
        </p:spPr>
        <p:txBody>
          <a:bodyPr/>
          <a:lstStyle>
            <a:lvl1pPr algn="l">
              <a:defRPr sz="800">
                <a:solidFill>
                  <a:srgbClr val="717171"/>
                </a:solidFill>
                <a:latin typeface="Arial" pitchFamily="34" charset="0"/>
                <a:cs typeface="Arial" pitchFamily="34" charset="0"/>
              </a:defRPr>
            </a:lvl1pPr>
          </a:lstStyle>
          <a:p>
            <a:r>
              <a:rPr lang="en-US" dirty="0" smtClean="0"/>
              <a:t>© 2011 Institute of Food Technologists</a:t>
            </a:r>
          </a:p>
        </p:txBody>
      </p:sp>
      <p:pic>
        <p:nvPicPr>
          <p:cNvPr id="13" name="Picture 12" descr="IFT_rgb_horiz_tag.jpg"/>
          <p:cNvPicPr>
            <a:picLocks noChangeAspect="1"/>
          </p:cNvPicPr>
          <p:nvPr userDrawn="1"/>
        </p:nvPicPr>
        <p:blipFill>
          <a:blip r:embed="rId4" cstate="screen"/>
          <a:srcRect/>
          <a:stretch>
            <a:fillRect/>
          </a:stretch>
        </p:blipFill>
        <p:spPr>
          <a:xfrm>
            <a:off x="7915274" y="6029325"/>
            <a:ext cx="778920" cy="557213"/>
          </a:xfrm>
          <a:prstGeom prst="rect">
            <a:avLst/>
          </a:prstGeom>
        </p:spPr>
      </p:pic>
    </p:spTree>
    <p:extLst>
      <p:ext uri="{BB962C8B-B14F-4D97-AF65-F5344CB8AC3E}">
        <p14:creationId xmlns:p14="http://schemas.microsoft.com/office/powerpoint/2010/main" val="1522957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9" name="Picture 8" descr="BottomPattern_Green.png"/>
          <p:cNvPicPr>
            <a:picLocks noChangeAspect="1"/>
          </p:cNvPicPr>
          <p:nvPr userDrawn="1"/>
        </p:nvPicPr>
        <p:blipFill>
          <a:blip r:embed="rId2" cstate="screen"/>
          <a:stretch>
            <a:fillRect/>
          </a:stretch>
        </p:blipFill>
        <p:spPr>
          <a:xfrm>
            <a:off x="0" y="5093369"/>
            <a:ext cx="3850105" cy="1764631"/>
          </a:xfrm>
          <a:prstGeom prst="rect">
            <a:avLst/>
          </a:prstGeom>
        </p:spPr>
      </p:pic>
      <p:sp>
        <p:nvSpPr>
          <p:cNvPr id="7" name="Title 1"/>
          <p:cNvSpPr>
            <a:spLocks noGrp="1"/>
          </p:cNvSpPr>
          <p:nvPr>
            <p:ph type="title" hasCustomPrompt="1"/>
          </p:nvPr>
        </p:nvSpPr>
        <p:spPr>
          <a:xfrm>
            <a:off x="457200" y="515268"/>
            <a:ext cx="8229600" cy="1143000"/>
          </a:xfrm>
        </p:spPr>
        <p:txBody>
          <a:bodyPr>
            <a:normAutofit/>
          </a:bodyPr>
          <a:lstStyle>
            <a:lvl1pPr algn="l">
              <a:lnSpc>
                <a:spcPts val="4000"/>
              </a:lnSpc>
              <a:defRPr sz="4000" b="1" spc="-130" baseline="0">
                <a:solidFill>
                  <a:srgbClr val="78A22F"/>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7" descr="TopBar_Green.png"/>
          <p:cNvPicPr>
            <a:picLocks noChangeAspect="1"/>
          </p:cNvPicPr>
          <p:nvPr userDrawn="1"/>
        </p:nvPicPr>
        <p:blipFill>
          <a:blip r:embed="rId3" cstate="screen"/>
          <a:stretch>
            <a:fillRect/>
          </a:stretch>
        </p:blipFill>
        <p:spPr>
          <a:xfrm>
            <a:off x="0" y="0"/>
            <a:ext cx="9144000" cy="457200"/>
          </a:xfrm>
          <a:prstGeom prst="rect">
            <a:avLst/>
          </a:prstGeom>
        </p:spPr>
      </p:pic>
      <p:sp>
        <p:nvSpPr>
          <p:cNvPr id="3" name="Vertical Text Placeholder 2"/>
          <p:cNvSpPr>
            <a:spLocks noGrp="1"/>
          </p:cNvSpPr>
          <p:nvPr>
            <p:ph type="body" orient="vert" idx="1"/>
          </p:nvPr>
        </p:nvSpPr>
        <p:spPr/>
        <p:txBody>
          <a:bodyPr vert="eaVert">
            <a:normAutofit/>
          </a:bodyPr>
          <a:lstStyle>
            <a:lvl1pPr marL="223838" indent="-223838">
              <a:spcBef>
                <a:spcPts val="0"/>
              </a:spcBef>
              <a:spcAft>
                <a:spcPts val="300"/>
              </a:spcAft>
              <a:buClr>
                <a:srgbClr val="78A22F"/>
              </a:buClr>
              <a:buSzPct val="85000"/>
              <a:buFont typeface="Wingdings" pitchFamily="2" charset="2"/>
              <a:buChar char="§"/>
              <a:defRPr sz="2400" baseline="0">
                <a:latin typeface="Arial" pitchFamily="34" charset="0"/>
                <a:cs typeface="Arial" pitchFamily="34" charset="0"/>
              </a:defRPr>
            </a:lvl1pPr>
            <a:lvl2pPr marL="458788" indent="-168275">
              <a:spcBef>
                <a:spcPts val="0"/>
              </a:spcBef>
              <a:spcAft>
                <a:spcPts val="300"/>
              </a:spcAft>
              <a:buClr>
                <a:srgbClr val="78A22F"/>
              </a:buClr>
              <a:buSzPct val="85000"/>
              <a:buFont typeface="Arial" pitchFamily="34" charset="0"/>
              <a:buChar char="•"/>
              <a:defRPr sz="2000" baseline="0">
                <a:latin typeface="Arial" pitchFamily="34" charset="0"/>
                <a:cs typeface="Arial" pitchFamily="34" charset="0"/>
              </a:defRPr>
            </a:lvl2pPr>
            <a:lvl3pPr marL="682625" indent="-176213">
              <a:spcBef>
                <a:spcPts val="0"/>
              </a:spcBef>
              <a:spcAft>
                <a:spcPts val="300"/>
              </a:spcAft>
              <a:buClr>
                <a:srgbClr val="78A22F"/>
              </a:buClr>
              <a:buFont typeface="Arial" pitchFamily="34" charset="0"/>
              <a:buChar char="−"/>
              <a:defRPr sz="1800" baseline="0">
                <a:latin typeface="Arial" pitchFamily="34" charset="0"/>
                <a:cs typeface="Arial" pitchFamily="34" charset="0"/>
              </a:defRPr>
            </a:lvl3pPr>
            <a:lvl4pPr marL="911225" indent="-168275">
              <a:spcBef>
                <a:spcPts val="0"/>
              </a:spcBef>
              <a:spcAft>
                <a:spcPts val="300"/>
              </a:spcAft>
              <a:buFont typeface="Arial" pitchFamily="34" charset="0"/>
              <a:buChar char="•"/>
              <a:defRPr sz="1600" baseline="0">
                <a:latin typeface="Arial" pitchFamily="34" charset="0"/>
                <a:cs typeface="Arial" pitchFamily="34" charset="0"/>
              </a:defRPr>
            </a:lvl4pPr>
            <a:lvl5pPr marL="1143000" indent="-228600">
              <a:spcBef>
                <a:spcPts val="0"/>
              </a:spcBef>
              <a:spcAft>
                <a:spcPts val="300"/>
              </a:spcAft>
              <a:buFont typeface="Arial" pitchFamily="34" charset="0"/>
              <a:buChar char="−"/>
              <a:defRPr sz="1600" baseline="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userDrawn="1"/>
        </p:nvSpPr>
        <p:spPr>
          <a:xfrm>
            <a:off x="1251857" y="6356350"/>
            <a:ext cx="2895600" cy="365125"/>
          </a:xfrm>
          <a:prstGeom prst="rect">
            <a:avLst/>
          </a:prstGeom>
        </p:spPr>
        <p:txBody>
          <a:bodyPr vert="horz" lIns="91440" tIns="45720" rIns="91440" bIns="45720" rtlCol="0" anchor="ctr"/>
          <a:lstStyle>
            <a:lvl1pPr algn="l">
              <a:defRPr sz="800">
                <a:latin typeface="Arial" pitchFamily="34" charset="0"/>
                <a:cs typeface="Arial" pitchFamily="34" charset="0"/>
              </a:defRPr>
            </a:lvl1pPr>
          </a:lstStyle>
          <a:p>
            <a:pPr fontAlgn="auto">
              <a:spcBef>
                <a:spcPts val="0"/>
              </a:spcBef>
              <a:spcAft>
                <a:spcPts val="0"/>
              </a:spcAft>
              <a:defRPr/>
            </a:pPr>
            <a:r>
              <a:rPr lang="en-US" dirty="0" smtClean="0">
                <a:solidFill>
                  <a:srgbClr val="717171"/>
                </a:solidFill>
              </a:rPr>
              <a:t>© 2011 Institute of Food Technologists</a:t>
            </a:r>
          </a:p>
        </p:txBody>
      </p:sp>
      <p:sp>
        <p:nvSpPr>
          <p:cNvPr id="11" name="Slide Number Placeholder 5"/>
          <p:cNvSpPr txBox="1">
            <a:spLocks/>
          </p:cNvSpPr>
          <p:nvPr userDrawn="1"/>
        </p:nvSpPr>
        <p:spPr>
          <a:xfrm>
            <a:off x="473242" y="6338971"/>
            <a:ext cx="673387" cy="365125"/>
          </a:xfrm>
          <a:prstGeom prst="rect">
            <a:avLst/>
          </a:prstGeom>
        </p:spPr>
        <p:txBody>
          <a:bodyPr vert="horz" lIns="91440" tIns="45720" rIns="91440" bIns="45720" rtlCol="0" anchor="ctr"/>
          <a:lstStyle>
            <a:lvl1pPr algn="l">
              <a:defRPr sz="1200">
                <a:latin typeface="Arial" pitchFamily="34" charset="0"/>
                <a:cs typeface="Arial" pitchFamily="34" charset="0"/>
              </a:defRPr>
            </a:lvl1pPr>
          </a:lstStyle>
          <a:p>
            <a:pPr fontAlgn="auto">
              <a:spcBef>
                <a:spcPts val="0"/>
              </a:spcBef>
              <a:spcAft>
                <a:spcPts val="0"/>
              </a:spcAft>
              <a:defRPr/>
            </a:pPr>
            <a:fld id="{033D5EBD-6B78-4E2D-9C66-E9FAF9308C89}" type="slidenum">
              <a:rPr lang="en-US" sz="1050" smtClean="0">
                <a:solidFill>
                  <a:srgbClr val="717171"/>
                </a:solidFill>
              </a:rPr>
              <a:pPr fontAlgn="auto">
                <a:spcBef>
                  <a:spcPts val="0"/>
                </a:spcBef>
                <a:spcAft>
                  <a:spcPts val="0"/>
                </a:spcAft>
                <a:defRPr/>
              </a:pPr>
              <a:t>‹#›</a:t>
            </a:fld>
            <a:endParaRPr lang="en-US" dirty="0">
              <a:solidFill>
                <a:srgbClr val="717171"/>
              </a:solidFill>
            </a:endParaRPr>
          </a:p>
        </p:txBody>
      </p:sp>
      <p:pic>
        <p:nvPicPr>
          <p:cNvPr id="13" name="Picture 12" descr="IFT_rgb_horiz_tag.jpg"/>
          <p:cNvPicPr>
            <a:picLocks noChangeAspect="1"/>
          </p:cNvPicPr>
          <p:nvPr userDrawn="1"/>
        </p:nvPicPr>
        <p:blipFill>
          <a:blip r:embed="rId4" cstate="screen"/>
          <a:srcRect/>
          <a:stretch>
            <a:fillRect/>
          </a:stretch>
        </p:blipFill>
        <p:spPr>
          <a:xfrm>
            <a:off x="7915274" y="6029325"/>
            <a:ext cx="778920" cy="557213"/>
          </a:xfrm>
          <a:prstGeom prst="rect">
            <a:avLst/>
          </a:prstGeom>
        </p:spPr>
      </p:pic>
    </p:spTree>
    <p:extLst>
      <p:ext uri="{BB962C8B-B14F-4D97-AF65-F5344CB8AC3E}">
        <p14:creationId xmlns:p14="http://schemas.microsoft.com/office/powerpoint/2010/main" val="198518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9" name="Picture 8" descr="BottomPattern_Green.png"/>
          <p:cNvPicPr>
            <a:picLocks noChangeAspect="1"/>
          </p:cNvPicPr>
          <p:nvPr userDrawn="1"/>
        </p:nvPicPr>
        <p:blipFill>
          <a:blip r:embed="rId2" cstate="screen"/>
          <a:stretch>
            <a:fillRect/>
          </a:stretch>
        </p:blipFill>
        <p:spPr>
          <a:xfrm rot="5400000">
            <a:off x="-1042737" y="1042737"/>
            <a:ext cx="3850105" cy="1764631"/>
          </a:xfrm>
          <a:prstGeom prst="rect">
            <a:avLst/>
          </a:prstGeom>
        </p:spPr>
      </p:pic>
      <p:sp>
        <p:nvSpPr>
          <p:cNvPr id="7" name="Title 1"/>
          <p:cNvSpPr>
            <a:spLocks noGrp="1"/>
          </p:cNvSpPr>
          <p:nvPr>
            <p:ph type="title" hasCustomPrompt="1"/>
          </p:nvPr>
        </p:nvSpPr>
        <p:spPr>
          <a:xfrm rot="5400000">
            <a:off x="4737436" y="2256925"/>
            <a:ext cx="5871408" cy="1902995"/>
          </a:xfrm>
        </p:spPr>
        <p:txBody>
          <a:bodyPr>
            <a:normAutofit/>
          </a:bodyPr>
          <a:lstStyle>
            <a:lvl1pPr algn="l">
              <a:lnSpc>
                <a:spcPts val="4000"/>
              </a:lnSpc>
              <a:defRPr sz="4000" b="1" spc="-130" baseline="0">
                <a:solidFill>
                  <a:srgbClr val="78A22F"/>
                </a:solidFill>
                <a:latin typeface="Arial" pitchFamily="34" charset="0"/>
                <a:cs typeface="Arial" pitchFamily="34" charset="0"/>
              </a:defRPr>
            </a:lvl1pPr>
          </a:lstStyle>
          <a:p>
            <a:r>
              <a:rPr lang="en-US" dirty="0" smtClean="0"/>
              <a:t>Click to Edit Master Title Style</a:t>
            </a:r>
            <a:endParaRPr lang="en-US" dirty="0"/>
          </a:p>
        </p:txBody>
      </p:sp>
      <p:pic>
        <p:nvPicPr>
          <p:cNvPr id="8" name="Picture 7" descr="TopBar_Green.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5486400" y="3200400"/>
            <a:ext cx="6858000" cy="457200"/>
          </a:xfrm>
          <a:prstGeom prst="rect">
            <a:avLst/>
          </a:prstGeom>
        </p:spPr>
      </p:pic>
      <p:sp>
        <p:nvSpPr>
          <p:cNvPr id="3" name="Vertical Text Placeholder 2"/>
          <p:cNvSpPr>
            <a:spLocks noGrp="1"/>
          </p:cNvSpPr>
          <p:nvPr>
            <p:ph type="body" orient="vert" idx="1"/>
          </p:nvPr>
        </p:nvSpPr>
        <p:spPr>
          <a:xfrm>
            <a:off x="457200" y="274638"/>
            <a:ext cx="6019800" cy="5851525"/>
          </a:xfrm>
        </p:spPr>
        <p:txBody>
          <a:bodyPr vert="eaVert">
            <a:normAutofit/>
          </a:bodyPr>
          <a:lstStyle>
            <a:lvl1pPr marL="223838" indent="-223838">
              <a:spcBef>
                <a:spcPts val="0"/>
              </a:spcBef>
              <a:spcAft>
                <a:spcPts val="300"/>
              </a:spcAft>
              <a:buClr>
                <a:srgbClr val="78A22F"/>
              </a:buClr>
              <a:buSzPct val="85000"/>
              <a:buFont typeface="Wingdings" pitchFamily="2" charset="2"/>
              <a:buChar char="§"/>
              <a:defRPr sz="2400" baseline="0">
                <a:latin typeface="Arial" pitchFamily="34" charset="0"/>
                <a:cs typeface="Arial" pitchFamily="34" charset="0"/>
              </a:defRPr>
            </a:lvl1pPr>
            <a:lvl2pPr marL="458788" indent="-168275">
              <a:spcBef>
                <a:spcPts val="0"/>
              </a:spcBef>
              <a:spcAft>
                <a:spcPts val="300"/>
              </a:spcAft>
              <a:buClr>
                <a:srgbClr val="78A22F"/>
              </a:buClr>
              <a:buSzPct val="85000"/>
              <a:buFont typeface="Arial" pitchFamily="34" charset="0"/>
              <a:buChar char="•"/>
              <a:defRPr sz="2000" baseline="0">
                <a:latin typeface="Arial" pitchFamily="34" charset="0"/>
                <a:cs typeface="Arial" pitchFamily="34" charset="0"/>
              </a:defRPr>
            </a:lvl2pPr>
            <a:lvl3pPr marL="735013" indent="-228600">
              <a:spcBef>
                <a:spcPts val="0"/>
              </a:spcBef>
              <a:spcAft>
                <a:spcPts val="300"/>
              </a:spcAft>
              <a:buClr>
                <a:srgbClr val="78A22F"/>
              </a:buClr>
              <a:buFont typeface="Arial" pitchFamily="34" charset="0"/>
              <a:buChar char="−"/>
              <a:defRPr sz="1800" baseline="0">
                <a:latin typeface="Arial" pitchFamily="34" charset="0"/>
                <a:cs typeface="Arial" pitchFamily="34" charset="0"/>
              </a:defRPr>
            </a:lvl3pPr>
            <a:lvl4pPr marL="966788" indent="-168275">
              <a:spcBef>
                <a:spcPts val="0"/>
              </a:spcBef>
              <a:spcAft>
                <a:spcPts val="300"/>
              </a:spcAft>
              <a:buFont typeface="Arial" pitchFamily="34" charset="0"/>
              <a:buChar char="•"/>
              <a:defRPr sz="1600" baseline="0">
                <a:latin typeface="Arial" pitchFamily="34" charset="0"/>
                <a:cs typeface="Arial" pitchFamily="34" charset="0"/>
              </a:defRPr>
            </a:lvl4pPr>
            <a:lvl5pPr marL="1196975" indent="-228600">
              <a:spcBef>
                <a:spcPts val="0"/>
              </a:spcBef>
              <a:spcAft>
                <a:spcPts val="300"/>
              </a:spcAft>
              <a:buFont typeface="Arial" pitchFamily="34" charset="0"/>
              <a:buChar char="−"/>
              <a:defRPr sz="1600" baseline="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Footer Placeholder 4"/>
          <p:cNvSpPr>
            <a:spLocks noGrp="1"/>
          </p:cNvSpPr>
          <p:nvPr>
            <p:ph type="ftr" sz="quarter" idx="11"/>
          </p:nvPr>
        </p:nvSpPr>
        <p:spPr>
          <a:xfrm rot="5400000">
            <a:off x="-1217112" y="2538328"/>
            <a:ext cx="2895600" cy="365125"/>
          </a:xfrm>
        </p:spPr>
        <p:txBody>
          <a:bodyPr/>
          <a:lstStyle>
            <a:lvl1pPr algn="l">
              <a:defRPr sz="800">
                <a:solidFill>
                  <a:srgbClr val="717171"/>
                </a:solidFill>
                <a:latin typeface="Arial" pitchFamily="34" charset="0"/>
                <a:cs typeface="Arial" pitchFamily="34" charset="0"/>
              </a:defRPr>
            </a:lvl1pPr>
          </a:lstStyle>
          <a:p>
            <a:r>
              <a:rPr lang="en-US" dirty="0" smtClean="0"/>
              <a:t>© 2011 Institute of Food Technologists</a:t>
            </a:r>
          </a:p>
        </p:txBody>
      </p:sp>
      <p:sp>
        <p:nvSpPr>
          <p:cNvPr id="14" name="Slide Number Placeholder 5"/>
          <p:cNvSpPr>
            <a:spLocks noGrp="1"/>
          </p:cNvSpPr>
          <p:nvPr>
            <p:ph type="sldNum" sz="quarter" idx="12"/>
          </p:nvPr>
        </p:nvSpPr>
        <p:spPr>
          <a:xfrm rot="5400000">
            <a:off x="-106005" y="404729"/>
            <a:ext cx="673387" cy="365125"/>
          </a:xfrm>
        </p:spPr>
        <p:txBody>
          <a:bodyPr/>
          <a:lstStyle>
            <a:lvl1pPr algn="l">
              <a:defRPr sz="1050">
                <a:solidFill>
                  <a:srgbClr val="717171"/>
                </a:solidFill>
                <a:latin typeface="Arial" pitchFamily="34" charset="0"/>
                <a:cs typeface="Arial" pitchFamily="34" charset="0"/>
              </a:defRPr>
            </a:lvl1pPr>
          </a:lstStyle>
          <a:p>
            <a:fld id="{033D5EBD-6B78-4E2D-9C66-E9FAF9308C89}" type="slidenum">
              <a:rPr lang="en-US" smtClean="0"/>
              <a:pPr/>
              <a:t>‹#›</a:t>
            </a:fld>
            <a:endParaRPr lang="en-US" dirty="0"/>
          </a:p>
        </p:txBody>
      </p:sp>
      <p:pic>
        <p:nvPicPr>
          <p:cNvPr id="10" name="Picture 9" descr="IFT_rgb_horiz_tag.jpg"/>
          <p:cNvPicPr>
            <a:picLocks noChangeAspect="1"/>
          </p:cNvPicPr>
          <p:nvPr userDrawn="1"/>
        </p:nvPicPr>
        <p:blipFill>
          <a:blip r:embed="rId4" cstate="screen"/>
          <a:srcRect/>
          <a:stretch>
            <a:fillRect/>
          </a:stretch>
        </p:blipFill>
        <p:spPr>
          <a:xfrm rot="5400000">
            <a:off x="157161" y="5972175"/>
            <a:ext cx="778920" cy="557213"/>
          </a:xfrm>
          <a:prstGeom prst="rect">
            <a:avLst/>
          </a:prstGeom>
        </p:spPr>
      </p:pic>
    </p:spTree>
    <p:extLst>
      <p:ext uri="{BB962C8B-B14F-4D97-AF65-F5344CB8AC3E}">
        <p14:creationId xmlns:p14="http://schemas.microsoft.com/office/powerpoint/2010/main" val="199833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solidFill>
                  <a:srgbClr val="FFFFFF"/>
                </a:solidFill>
                <a:latin typeface="Arial"/>
                <a:ea typeface="ＭＳ Ｐゴシック" pitchFamily="-105" charset="-128"/>
              </a:endParaRPr>
            </a:p>
          </p:txBody>
        </p:sp>
      </p:grpSp>
      <p:sp>
        <p:nvSpPr>
          <p:cNvPr id="573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73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0A196D9-788D-4067-B1BE-B654957B25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7399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BC4B540C-F77C-4661-A46A-788C46E1C93F}"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06412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8512C76B-E100-41F5-9EFD-369394C31B4F}"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949223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CD2B33A3-812C-4456-B124-4C5884537121}"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551122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2ECF96B9-32E2-4F79-94AB-C827AA59C916}"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86214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7CF902E8-EBA9-45DA-B77A-C3B6EDCFE72F}"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50498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72A20B34-5B44-452E-8436-C70E72554A1B}"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68150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E6A34CF-D4E2-4750-BCF6-ABC584AD1AAC}" type="datetime1">
              <a:rPr lang="en-US" smtClean="0"/>
              <a:pPr>
                <a:defRPr/>
              </a:pPr>
              <a:t>10/6/2015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3BBC849-044C-4934-A59F-A6EAC214DBC0}" type="slidenum">
              <a:rPr lang="en-US" altLang="en-US" smtClean="0"/>
              <a:pPr/>
              <a:t>‹#›</a:t>
            </a:fld>
            <a:endParaRPr lang="en-US" altLang="en-US"/>
          </a:p>
        </p:txBody>
      </p:sp>
    </p:spTree>
    <p:extLst>
      <p:ext uri="{BB962C8B-B14F-4D97-AF65-F5344CB8AC3E}">
        <p14:creationId xmlns:p14="http://schemas.microsoft.com/office/powerpoint/2010/main" val="932797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3EE50BC3-262A-41EF-BDC2-67D3EA5154FF}"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998999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3F1553C9-4620-43E3-898A-EB1EE21C1C02}"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93467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93AD6306-7C33-4584-B9A1-943DE01146C9}"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706111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DB942A5F-E70A-434C-9261-B2EF4ABA35CF}"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74528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727539D6-9735-4063-BB9E-73A8A254BA7A}"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13585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77C51FAB-1AF3-4155-A3A3-6DE8B27511C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87421256"/>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solidFill>
                  <a:srgbClr val="FFFFFF"/>
                </a:solidFill>
                <a:latin typeface="Arial"/>
                <a:ea typeface="ＭＳ Ｐゴシック" pitchFamily="-105" charset="-128"/>
              </a:endParaRPr>
            </a:p>
          </p:txBody>
        </p:sp>
      </p:grpSp>
      <p:sp>
        <p:nvSpPr>
          <p:cNvPr id="573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73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0A196D9-788D-4067-B1BE-B654957B25A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8419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BC4B540C-F77C-4661-A46A-788C46E1C93F}"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95995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8512C76B-E100-41F5-9EFD-369394C31B4F}"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911500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CD2B33A3-812C-4456-B124-4C5884537121}"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6284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2E71752A-CF43-445D-B25D-A5953C71D786}" type="datetime1">
              <a:rPr lang="en-US" smtClean="0"/>
              <a:pPr>
                <a:defRPr/>
              </a:pPr>
              <a:t>10/6/2015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333F0B2-1460-4703-8C6F-F2C1EE7C9BD9}" type="slidenum">
              <a:rPr lang="en-US" altLang="en-US" smtClean="0"/>
              <a:pPr/>
              <a:t>‹#›</a:t>
            </a:fld>
            <a:endParaRPr lang="en-US" altLang="en-US"/>
          </a:p>
        </p:txBody>
      </p:sp>
    </p:spTree>
    <p:extLst>
      <p:ext uri="{BB962C8B-B14F-4D97-AF65-F5344CB8AC3E}">
        <p14:creationId xmlns:p14="http://schemas.microsoft.com/office/powerpoint/2010/main" val="2724302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2ECF96B9-32E2-4F79-94AB-C827AA59C916}"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82182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7CF902E8-EBA9-45DA-B77A-C3B6EDCFE72F}"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475936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72A20B34-5B44-452E-8436-C70E72554A1B}"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77287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3EE50BC3-262A-41EF-BDC2-67D3EA5154FF}"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90657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3F1553C9-4620-43E3-898A-EB1EE21C1C02}"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69175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93AD6306-7C33-4584-B9A1-943DE01146C9}"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78006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DB942A5F-E70A-434C-9261-B2EF4ABA35CF}"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68767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727539D6-9735-4063-BB9E-73A8A254BA7A}"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063506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fld id="{77C51FAB-1AF3-4155-A3A3-6DE8B27511C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9663954"/>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ACA676-7F85-4E76-A17B-648BE32A24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7992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9028C02-72E2-4FD3-8ED3-4479C7B956C0}" type="datetime1">
              <a:rPr lang="en-US" smtClean="0"/>
              <a:pPr>
                <a:defRPr/>
              </a:pPr>
              <a:t>10/6/2015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381FC1E-1B35-45E2-A5B0-8AEFE8369217}" type="slidenum">
              <a:rPr lang="en-US" altLang="en-US" smtClean="0"/>
              <a:pPr/>
              <a:t>‹#›</a:t>
            </a:fld>
            <a:endParaRPr lang="en-US" altLang="en-US"/>
          </a:p>
        </p:txBody>
      </p:sp>
    </p:spTree>
    <p:extLst>
      <p:ext uri="{BB962C8B-B14F-4D97-AF65-F5344CB8AC3E}">
        <p14:creationId xmlns:p14="http://schemas.microsoft.com/office/powerpoint/2010/main" val="3981530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D575-8571-4B8C-AA9D-365493E60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93739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060DB-F87E-4799-A84B-CCE25EDB5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89278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16A4A6-264B-49E5-8AA7-D653B5BCA1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4047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946067-39AF-4E19-BDE9-613DEB7A55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121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5B7542-DD09-4A49-B499-C223EE5396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9308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13C402-4718-4644-BBAE-C081B03BF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4943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0A3EED-E437-4FD3-B9C5-88CC3B20D0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3880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4026C3-3CBB-4C8D-B465-BF8EAD6F88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82247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A7507-A412-470C-9BDD-F837959922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7039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C1FBBF-70DD-439C-80E8-324457FFB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97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9E1BA59-A1D1-440F-99C9-6647C91B0B62}" type="datetime1">
              <a:rPr lang="en-US" smtClean="0"/>
              <a:pPr>
                <a:defRPr/>
              </a:pPr>
              <a:t>10/6/2015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C24C596-4ECC-4B7D-9B4A-AB17E5DF81B3}" type="slidenum">
              <a:rPr lang="en-US" altLang="en-US" smtClean="0"/>
              <a:pPr/>
              <a:t>‹#›</a:t>
            </a:fld>
            <a:endParaRPr lang="en-US" altLang="en-US"/>
          </a:p>
        </p:txBody>
      </p:sp>
    </p:spTree>
    <p:extLst>
      <p:ext uri="{BB962C8B-B14F-4D97-AF65-F5344CB8AC3E}">
        <p14:creationId xmlns:p14="http://schemas.microsoft.com/office/powerpoint/2010/main" val="30264671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5E10898-0D3F-422D-A6E6-C1A0A9F569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75073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8BDE51-6DD5-426E-9C68-81316A3D9C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0057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F2B7D-7029-453A-A1FF-C28299F1A6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04537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CBF631-B1DD-4737-A8EC-DD6774ABE8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3562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CC7B55-46EA-42C3-B47C-C1AA7AA695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56369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C19E74-F11D-4679-8697-EEB5ACE9F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2928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ACA676-7F85-4E76-A17B-648BE32A24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82730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D575-8571-4B8C-AA9D-365493E60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16499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060DB-F87E-4799-A84B-CCE25EDB5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51629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16A4A6-264B-49E5-8AA7-D653B5BCA1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60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05B4467-87EF-45D8-8AE7-089BFE72F2AA}" type="datetime1">
              <a:rPr lang="en-US" smtClean="0"/>
              <a:pPr>
                <a:defRPr/>
              </a:pPr>
              <a:t>10/6/2015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DDD6551-4262-4EB3-9FA0-EFE529C45C37}" type="slidenum">
              <a:rPr lang="en-US" altLang="en-US" smtClean="0"/>
              <a:pPr/>
              <a:t>‹#›</a:t>
            </a:fld>
            <a:endParaRPr lang="en-US" altLang="en-US"/>
          </a:p>
        </p:txBody>
      </p:sp>
    </p:spTree>
    <p:extLst>
      <p:ext uri="{BB962C8B-B14F-4D97-AF65-F5344CB8AC3E}">
        <p14:creationId xmlns:p14="http://schemas.microsoft.com/office/powerpoint/2010/main" val="3058690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946067-39AF-4E19-BDE9-613DEB7A55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3661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5B7542-DD09-4A49-B499-C223EE5396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88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13C402-4718-4644-BBAE-C081B03BF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4542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0A3EED-E437-4FD3-B9C5-88CC3B20D0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59897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4026C3-3CBB-4C8D-B465-BF8EAD6F88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17116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A7507-A412-470C-9BDD-F837959922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67104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C1FBBF-70DD-439C-80E8-324457FFB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4864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5E10898-0D3F-422D-A6E6-C1A0A9F569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4286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8BDE51-6DD5-426E-9C68-81316A3D9C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1542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F2B7D-7029-453A-A1FF-C28299F1A6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60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8C7990B-6785-4CED-88BA-8203C2FC7885}" type="datetime1">
              <a:rPr lang="en-US" smtClean="0"/>
              <a:pPr>
                <a:defRPr/>
              </a:pPr>
              <a:t>10/6/2015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8C335E5-C9E7-4E54-8139-3943CB0335C1}" type="slidenum">
              <a:rPr lang="en-US" altLang="en-US" smtClean="0"/>
              <a:pPr/>
              <a:t>‹#›</a:t>
            </a:fld>
            <a:endParaRPr lang="en-US" altLang="en-US"/>
          </a:p>
        </p:txBody>
      </p:sp>
    </p:spTree>
    <p:extLst>
      <p:ext uri="{BB962C8B-B14F-4D97-AF65-F5344CB8AC3E}">
        <p14:creationId xmlns:p14="http://schemas.microsoft.com/office/powerpoint/2010/main" val="10475014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CBF631-B1DD-4737-A8EC-DD6774ABE8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00953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CC7B55-46EA-42C3-B47C-C1AA7AA695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4567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C19E74-F11D-4679-8697-EEB5ACE9F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61707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ACA676-7F85-4E76-A17B-648BE32A24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216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7CD575-8571-4B8C-AA9D-365493E60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57593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060DB-F87E-4799-A84B-CCE25EDB5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82735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16A4A6-264B-49E5-8AA7-D653B5BCA1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6767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1946067-39AF-4E19-BDE9-613DEB7A55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9851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5B7542-DD09-4A49-B499-C223EE5396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3141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213C402-4718-4644-BBAE-C081B03BF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336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A198452-79E8-4A33-83FA-372A23D49E6F}" type="datetime1">
              <a:rPr lang="en-US" smtClean="0"/>
              <a:pPr>
                <a:defRPr/>
              </a:pPr>
              <a:t>10/6/2015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4E19412-E633-4EE8-B233-44A7F2E420F6}" type="slidenum">
              <a:rPr lang="en-US" altLang="en-US" smtClean="0"/>
              <a:pPr/>
              <a:t>‹#›</a:t>
            </a:fld>
            <a:endParaRPr lang="en-US" altLang="en-US"/>
          </a:p>
        </p:txBody>
      </p:sp>
    </p:spTree>
    <p:extLst>
      <p:ext uri="{BB962C8B-B14F-4D97-AF65-F5344CB8AC3E}">
        <p14:creationId xmlns:p14="http://schemas.microsoft.com/office/powerpoint/2010/main" val="41255695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0A3EED-E437-4FD3-B9C5-88CC3B20D0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08179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4026C3-3CBB-4C8D-B465-BF8EAD6F88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91704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A7507-A412-470C-9BDD-F837959922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64728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C1FBBF-70DD-439C-80E8-324457FFB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10057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5E10898-0D3F-422D-A6E6-C1A0A9F569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64902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8BDE51-6DD5-426E-9C68-81316A3D9C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89003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F2B7D-7029-453A-A1FF-C28299F1A6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1239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CBF631-B1DD-4737-A8EC-DD6774ABE8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98508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8CC7B55-46EA-42C3-B47C-C1AA7AA695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4324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CC19E74-F11D-4679-8697-EEB5ACE9F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644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theme" Target="../theme/theme10.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1.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2.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3.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theme" Target="../theme/theme6.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theme" Target="../theme/theme8.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theme" Target="../theme/theme9.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9CF9BD77-70C1-4152-A2B5-053A1161EBF8}" type="datetime1">
              <a:rPr lang="en-US" smtClean="0"/>
              <a:pPr>
                <a:defRPr/>
              </a:pPr>
              <a:t>10/6/2015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AA20CE-4A21-4ED9-AF5F-AE259B4E371F}" type="slidenum">
              <a:rPr lang="en-US" altLang="en-US" smtClean="0"/>
              <a:pPr/>
              <a:t>‹#›</a:t>
            </a:fld>
            <a:endParaRPr lang="en-US" altLang="en-US"/>
          </a:p>
        </p:txBody>
      </p:sp>
    </p:spTree>
    <p:extLst>
      <p:ext uri="{BB962C8B-B14F-4D97-AF65-F5344CB8AC3E}">
        <p14:creationId xmlns:p14="http://schemas.microsoft.com/office/powerpoint/2010/main" val="79154149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FFFFFF"/>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FFFFFF"/>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533A097-769B-4CCE-B425-7852958148EE}" type="slidenum">
              <a:rPr lang="en-US" smtClean="0">
                <a:solidFill>
                  <a:srgbClr val="FFFFFF"/>
                </a:solidFill>
                <a:latin typeface="Arial"/>
              </a:rPr>
              <a:pPr/>
              <a:t>‹#›</a:t>
            </a:fld>
            <a:endParaRPr lang="en-US" smtClean="0">
              <a:solidFill>
                <a:srgbClr val="FFFFFF"/>
              </a:solidFill>
              <a:latin typeface="Arial"/>
            </a:endParaRPr>
          </a:p>
        </p:txBody>
      </p:sp>
    </p:spTree>
    <p:extLst>
      <p:ext uri="{BB962C8B-B14F-4D97-AF65-F5344CB8AC3E}">
        <p14:creationId xmlns:p14="http://schemas.microsoft.com/office/powerpoint/2010/main" val="248140196"/>
      </p:ext>
    </p:extLst>
  </p:cSld>
  <p:clrMap bg1="dk2" tx1="lt1" bg2="dk1" tx2="lt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Book Antiqu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Book Antiqu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044758E1-D950-4AAC-BB81-AC68862E23CB}" type="datetimeFigureOut">
              <a:rPr lang="en-US" smtClean="0">
                <a:solidFill>
                  <a:srgbClr val="04617B">
                    <a:shade val="90000"/>
                  </a:srgbClr>
                </a:solidFill>
                <a:latin typeface="Book Antiqua"/>
              </a:rPr>
              <a:pPr fontAlgn="auto">
                <a:spcBef>
                  <a:spcPts val="0"/>
                </a:spcBef>
                <a:spcAft>
                  <a:spcPts val="0"/>
                </a:spcAft>
              </a:pPr>
              <a:t>10/6/2015</a:t>
            </a:fld>
            <a:endParaRPr lang="en-US">
              <a:solidFill>
                <a:srgbClr val="04617B">
                  <a:shade val="90000"/>
                </a:srgbClr>
              </a:solidFill>
              <a:latin typeface="Book Antiqu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Book Antiqu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C22094A3-9384-42C9-8BE6-502FAB8E33B5}" type="slidenum">
              <a:rPr lang="en-US" smtClean="0">
                <a:solidFill>
                  <a:srgbClr val="04617B">
                    <a:shade val="90000"/>
                  </a:srgbClr>
                </a:solidFill>
                <a:latin typeface="Book Antiqua"/>
              </a:rPr>
              <a:pPr fontAlgn="auto">
                <a:spcBef>
                  <a:spcPts val="0"/>
                </a:spcBef>
                <a:spcAft>
                  <a:spcPts val="0"/>
                </a:spcAft>
              </a:pPr>
              <a:t>‹#›</a:t>
            </a:fld>
            <a:endParaRPr lang="en-US">
              <a:solidFill>
                <a:srgbClr val="04617B">
                  <a:shade val="90000"/>
                </a:srgbClr>
              </a:solidFill>
              <a:latin typeface="Book Antiqua"/>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Book Antiqua"/>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Book Antiqua"/>
              </a:endParaRPr>
            </a:p>
          </p:txBody>
        </p:sp>
      </p:grpSp>
    </p:spTree>
    <p:extLst>
      <p:ext uri="{BB962C8B-B14F-4D97-AF65-F5344CB8AC3E}">
        <p14:creationId xmlns:p14="http://schemas.microsoft.com/office/powerpoint/2010/main" val="2461588327"/>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94CAD40-095C-4DEC-904D-906442ADACCB}" type="datetimeFigureOut">
              <a:rPr lang="en-US" smtClean="0">
                <a:solidFill>
                  <a:prstClr val="black">
                    <a:tint val="75000"/>
                  </a:prstClr>
                </a:solidFill>
                <a:latin typeface="Calibri"/>
              </a:rPr>
              <a:pPr fontAlgn="auto">
                <a:spcBef>
                  <a:spcPts val="0"/>
                </a:spcBef>
                <a:spcAft>
                  <a:spcPts val="0"/>
                </a:spcAft>
              </a:pPr>
              <a:t>10/6/2015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75D257C-AC4A-4E26-831D-94F698CD57B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8302700"/>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94CAD40-095C-4DEC-904D-906442ADACCB}" type="datetimeFigureOut">
              <a:rPr lang="en-US" smtClean="0">
                <a:solidFill>
                  <a:prstClr val="black">
                    <a:tint val="75000"/>
                  </a:prstClr>
                </a:solidFill>
                <a:latin typeface="Calibri"/>
              </a:rPr>
              <a:pPr fontAlgn="auto">
                <a:spcBef>
                  <a:spcPts val="0"/>
                </a:spcBef>
                <a:spcAft>
                  <a:spcPts val="0"/>
                </a:spcAft>
              </a:pPr>
              <a:t>10/6/2015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75D257C-AC4A-4E26-831D-94F698CD57B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0069507"/>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 2011 Institute of Food Technologists</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33D5EBD-6B78-4E2D-9C66-E9FAF9308C8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3937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solidFill>
                <a:srgbClr val="FFFFFF"/>
              </a:solidFill>
              <a:latin typeface="Arial"/>
              <a:ea typeface="ＭＳ Ｐゴシック" pitchFamily="-105" charset="-128"/>
            </a:endParaRPr>
          </a:p>
        </p:txBody>
      </p:sp>
      <p:sp>
        <p:nvSpPr>
          <p:cNvPr id="563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7B4A1E-E6D3-49BA-A937-D6B6AD0DB458}" type="slidenum">
              <a:rPr lang="en-US">
                <a:solidFill>
                  <a:srgbClr val="FFFFFF"/>
                </a:solidFill>
                <a:latin typeface="Arial"/>
                <a:ea typeface="ＭＳ Ｐゴシック" pitchFamily="-105" charset="-128"/>
              </a:rPr>
              <a:pPr/>
              <a:t>‹#›</a:t>
            </a:fld>
            <a:endParaRPr lang="en-US">
              <a:solidFill>
                <a:srgbClr val="FFFFFF"/>
              </a:solidFill>
              <a:latin typeface="Arial"/>
              <a:ea typeface="ＭＳ Ｐゴシック" pitchFamily="-105" charset="-128"/>
            </a:endParaRPr>
          </a:p>
        </p:txBody>
      </p:sp>
      <p:grpSp>
        <p:nvGrpSpPr>
          <p:cNvPr id="13316" name="Group 4"/>
          <p:cNvGrpSpPr>
            <a:grpSpLocks/>
          </p:cNvGrpSpPr>
          <p:nvPr/>
        </p:nvGrpSpPr>
        <p:grpSpPr bwMode="auto">
          <a:xfrm>
            <a:off x="0" y="0"/>
            <a:ext cx="9140825"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563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2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grpSp>
        <p:sp>
          <p:nvSpPr>
            <p:cNvPr id="563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3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solidFill>
                  <a:srgbClr val="FFFFFF"/>
                </a:solidFill>
                <a:latin typeface="Arial"/>
                <a:ea typeface="ＭＳ Ｐゴシック" pitchFamily="-105" charset="-128"/>
              </a:endParaRPr>
            </a:p>
          </p:txBody>
        </p:sp>
      </p:grpSp>
      <p:sp>
        <p:nvSpPr>
          <p:cNvPr id="563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solidFill>
                <a:srgbClr val="FFFFFF"/>
              </a:solidFill>
              <a:latin typeface="Arial"/>
              <a:ea typeface="ＭＳ Ｐゴシック" pitchFamily="-105" charset="-128"/>
            </a:endParaRPr>
          </a:p>
        </p:txBody>
      </p:sp>
      <p:sp>
        <p:nvSpPr>
          <p:cNvPr id="563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55504653"/>
      </p:ext>
    </p:extLst>
  </p:cSld>
  <p:clrMap bg1="dk1" tx1="lt1" bg2="dk2"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5"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105" charset="2"/>
        <a:buChar char="n"/>
        <a:defRPr sz="3200">
          <a:solidFill>
            <a:schemeClr val="tx1"/>
          </a:solidFill>
          <a:effectLst>
            <a:outerShdw blurRad="38100" dist="38100" dir="2700000" algn="tl">
              <a:srgbClr val="000000"/>
            </a:outerShdw>
          </a:effectLst>
          <a:latin typeface="+mn-lt"/>
          <a:ea typeface="ＭＳ Ｐゴシック" pitchFamily="-105" charset="-128"/>
          <a:cs typeface="+mn-cs"/>
        </a:defRPr>
      </a:lvl1pPr>
      <a:lvl2pPr marL="742950" indent="-285750" algn="l" rtl="0" eaLnBrk="0" fontAlgn="base" hangingPunct="0">
        <a:spcBef>
          <a:spcPct val="20000"/>
        </a:spcBef>
        <a:spcAft>
          <a:spcPct val="0"/>
        </a:spcAft>
        <a:buClr>
          <a:schemeClr val="accent2"/>
        </a:buClr>
        <a:buSzPct val="70000"/>
        <a:buFont typeface="Wingdings" pitchFamily="-105" charset="2"/>
        <a:buChar char="n"/>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70000"/>
        <a:buFont typeface="Wingdings" pitchFamily="-105" charset="2"/>
        <a:buChar char="n"/>
        <a:defRPr sz="2400">
          <a:solidFill>
            <a:schemeClr val="tx1"/>
          </a:solidFill>
          <a:effectLst>
            <a:outerShdw blurRad="38100" dist="38100" dir="2700000" algn="tl">
              <a:srgbClr val="000000"/>
            </a:outerShdw>
          </a:effectLst>
          <a:latin typeface="+mn-lt"/>
          <a:ea typeface="ＭＳ Ｐゴシック" pitchFamily="-105" charset="-128"/>
        </a:defRPr>
      </a:lvl3pPr>
      <a:lvl4pPr marL="1600200" indent="-228600" algn="l" rtl="0" eaLnBrk="0" fontAlgn="base" hangingPunct="0">
        <a:spcBef>
          <a:spcPct val="20000"/>
        </a:spcBef>
        <a:spcAft>
          <a:spcPct val="0"/>
        </a:spcAft>
        <a:buClr>
          <a:schemeClr val="accent2"/>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4pPr>
      <a:lvl5pPr marL="2057400" indent="-228600" algn="l" rtl="0" eaLnBrk="0" fontAlgn="base" hangingPunct="0">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5pPr>
      <a:lvl6pPr marL="25146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solidFill>
                <a:srgbClr val="FFFFFF"/>
              </a:solidFill>
              <a:latin typeface="Arial"/>
              <a:ea typeface="ＭＳ Ｐゴシック" pitchFamily="-105" charset="-128"/>
            </a:endParaRPr>
          </a:p>
        </p:txBody>
      </p:sp>
      <p:sp>
        <p:nvSpPr>
          <p:cNvPr id="563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7B4A1E-E6D3-49BA-A937-D6B6AD0DB458}" type="slidenum">
              <a:rPr lang="en-US">
                <a:solidFill>
                  <a:srgbClr val="FFFFFF"/>
                </a:solidFill>
                <a:latin typeface="Arial"/>
                <a:ea typeface="ＭＳ Ｐゴシック" pitchFamily="-105" charset="-128"/>
              </a:rPr>
              <a:pPr/>
              <a:t>‹#›</a:t>
            </a:fld>
            <a:endParaRPr lang="en-US">
              <a:solidFill>
                <a:srgbClr val="FFFFFF"/>
              </a:solidFill>
              <a:latin typeface="Arial"/>
              <a:ea typeface="ＭＳ Ｐゴシック" pitchFamily="-105" charset="-128"/>
            </a:endParaRPr>
          </a:p>
        </p:txBody>
      </p:sp>
      <p:grpSp>
        <p:nvGrpSpPr>
          <p:cNvPr id="13316" name="Group 4"/>
          <p:cNvGrpSpPr>
            <a:grpSpLocks/>
          </p:cNvGrpSpPr>
          <p:nvPr/>
        </p:nvGrpSpPr>
        <p:grpSpPr bwMode="auto">
          <a:xfrm>
            <a:off x="0" y="0"/>
            <a:ext cx="9140825"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563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2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grpSp>
        <p:sp>
          <p:nvSpPr>
            <p:cNvPr id="563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solidFill>
                  <a:srgbClr val="FFFFFF"/>
                </a:solidFill>
                <a:latin typeface="Arial"/>
                <a:ea typeface="ＭＳ Ｐゴシック" pitchFamily="-105" charset="-128"/>
              </a:endParaRPr>
            </a:p>
          </p:txBody>
        </p:sp>
        <p:sp>
          <p:nvSpPr>
            <p:cNvPr id="5633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solidFill>
                  <a:srgbClr val="FFFFFF"/>
                </a:solidFill>
                <a:latin typeface="Arial"/>
                <a:ea typeface="ＭＳ Ｐゴシック" pitchFamily="-105" charset="-128"/>
              </a:endParaRPr>
            </a:p>
          </p:txBody>
        </p:sp>
      </p:grpSp>
      <p:sp>
        <p:nvSpPr>
          <p:cNvPr id="563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endParaRPr lang="en-US">
              <a:solidFill>
                <a:srgbClr val="FFFFFF"/>
              </a:solidFill>
              <a:latin typeface="Arial"/>
              <a:ea typeface="ＭＳ Ｐゴシック" pitchFamily="-105" charset="-128"/>
            </a:endParaRPr>
          </a:p>
        </p:txBody>
      </p:sp>
      <p:sp>
        <p:nvSpPr>
          <p:cNvPr id="563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02928034"/>
      </p:ext>
    </p:extLst>
  </p:cSld>
  <p:clrMap bg1="dk1" tx1="lt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5"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105" charset="2"/>
        <a:buChar char="n"/>
        <a:defRPr sz="3200">
          <a:solidFill>
            <a:schemeClr val="tx1"/>
          </a:solidFill>
          <a:effectLst>
            <a:outerShdw blurRad="38100" dist="38100" dir="2700000" algn="tl">
              <a:srgbClr val="000000"/>
            </a:outerShdw>
          </a:effectLst>
          <a:latin typeface="+mn-lt"/>
          <a:ea typeface="ＭＳ Ｐゴシック" pitchFamily="-105" charset="-128"/>
          <a:cs typeface="+mn-cs"/>
        </a:defRPr>
      </a:lvl1pPr>
      <a:lvl2pPr marL="742950" indent="-285750" algn="l" rtl="0" eaLnBrk="0" fontAlgn="base" hangingPunct="0">
        <a:spcBef>
          <a:spcPct val="20000"/>
        </a:spcBef>
        <a:spcAft>
          <a:spcPct val="0"/>
        </a:spcAft>
        <a:buClr>
          <a:schemeClr val="accent2"/>
        </a:buClr>
        <a:buSzPct val="70000"/>
        <a:buFont typeface="Wingdings" pitchFamily="-105" charset="2"/>
        <a:buChar char="n"/>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70000"/>
        <a:buFont typeface="Wingdings" pitchFamily="-105" charset="2"/>
        <a:buChar char="n"/>
        <a:defRPr sz="2400">
          <a:solidFill>
            <a:schemeClr val="tx1"/>
          </a:solidFill>
          <a:effectLst>
            <a:outerShdw blurRad="38100" dist="38100" dir="2700000" algn="tl">
              <a:srgbClr val="000000"/>
            </a:outerShdw>
          </a:effectLst>
          <a:latin typeface="+mn-lt"/>
          <a:ea typeface="ＭＳ Ｐゴシック" pitchFamily="-105" charset="-128"/>
        </a:defRPr>
      </a:lvl3pPr>
      <a:lvl4pPr marL="1600200" indent="-228600" algn="l" rtl="0" eaLnBrk="0" fontAlgn="base" hangingPunct="0">
        <a:spcBef>
          <a:spcPct val="20000"/>
        </a:spcBef>
        <a:spcAft>
          <a:spcPct val="0"/>
        </a:spcAft>
        <a:buClr>
          <a:schemeClr val="accent2"/>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4pPr>
      <a:lvl5pPr marL="2057400" indent="-228600" algn="l" rtl="0" eaLnBrk="0" fontAlgn="base" hangingPunct="0">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5pPr>
      <a:lvl6pPr marL="25146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hlink"/>
        </a:buClr>
        <a:buSzPct val="7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3C5"/>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a:ea typeface="ＭＳ Ｐゴシック" pitchFamily="-105"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a:ea typeface="ＭＳ Ｐゴシック" pitchFamily="-105"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6B5BFB-F64B-40AA-AF92-9FE7DDB9E00D}" type="slidenum">
              <a:rPr lang="en-US">
                <a:solidFill>
                  <a:srgbClr val="000000"/>
                </a:solidFill>
                <a:latin typeface="Arial"/>
                <a:ea typeface="ＭＳ Ｐゴシック" pitchFamily="-105" charset="-128"/>
              </a:rPr>
              <a:pPr>
                <a:defRPr/>
              </a:pPr>
              <a:t>‹#›</a:t>
            </a:fld>
            <a:endParaRPr lang="en-US">
              <a:solidFill>
                <a:srgbClr val="000000"/>
              </a:solidFill>
              <a:latin typeface="Arial"/>
              <a:ea typeface="ＭＳ Ｐゴシック" pitchFamily="-105" charset="-128"/>
            </a:endParaRPr>
          </a:p>
        </p:txBody>
      </p:sp>
    </p:spTree>
    <p:extLst>
      <p:ext uri="{BB962C8B-B14F-4D97-AF65-F5344CB8AC3E}">
        <p14:creationId xmlns:p14="http://schemas.microsoft.com/office/powerpoint/2010/main" val="245111396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3C5"/>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a:ea typeface="ＭＳ Ｐゴシック" pitchFamily="-105"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a:ea typeface="ＭＳ Ｐゴシック" pitchFamily="-105"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6B5BFB-F64B-40AA-AF92-9FE7DDB9E00D}" type="slidenum">
              <a:rPr lang="en-US">
                <a:solidFill>
                  <a:srgbClr val="000000"/>
                </a:solidFill>
                <a:latin typeface="Arial"/>
                <a:ea typeface="ＭＳ Ｐゴシック" pitchFamily="-105" charset="-128"/>
              </a:rPr>
              <a:pPr>
                <a:defRPr/>
              </a:pPr>
              <a:t>‹#›</a:t>
            </a:fld>
            <a:endParaRPr lang="en-US">
              <a:solidFill>
                <a:srgbClr val="000000"/>
              </a:solidFill>
              <a:latin typeface="Arial"/>
              <a:ea typeface="ＭＳ Ｐゴシック" pitchFamily="-105" charset="-128"/>
            </a:endParaRPr>
          </a:p>
        </p:txBody>
      </p:sp>
    </p:spTree>
    <p:extLst>
      <p:ext uri="{BB962C8B-B14F-4D97-AF65-F5344CB8AC3E}">
        <p14:creationId xmlns:p14="http://schemas.microsoft.com/office/powerpoint/2010/main" val="762050478"/>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3C5"/>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a:ea typeface="ＭＳ Ｐゴシック" pitchFamily="-105"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a:ea typeface="ＭＳ Ｐゴシック" pitchFamily="-105"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6B5BFB-F64B-40AA-AF92-9FE7DDB9E00D}" type="slidenum">
              <a:rPr lang="en-US">
                <a:solidFill>
                  <a:srgbClr val="000000"/>
                </a:solidFill>
                <a:latin typeface="Arial"/>
                <a:ea typeface="ＭＳ Ｐゴシック" pitchFamily="-105" charset="-128"/>
              </a:rPr>
              <a:pPr>
                <a:defRPr/>
              </a:pPr>
              <a:t>‹#›</a:t>
            </a:fld>
            <a:endParaRPr lang="en-US">
              <a:solidFill>
                <a:srgbClr val="000000"/>
              </a:solidFill>
              <a:latin typeface="Arial"/>
              <a:ea typeface="ＭＳ Ｐゴシック" pitchFamily="-105" charset="-128"/>
            </a:endParaRPr>
          </a:p>
        </p:txBody>
      </p:sp>
    </p:spTree>
    <p:extLst>
      <p:ext uri="{BB962C8B-B14F-4D97-AF65-F5344CB8AC3E}">
        <p14:creationId xmlns:p14="http://schemas.microsoft.com/office/powerpoint/2010/main" val="369716938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3C5"/>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a:ea typeface="ＭＳ Ｐゴシック" pitchFamily="-105" charset="-128"/>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a:ea typeface="ＭＳ Ｐゴシック" pitchFamily="-105" charset="-128"/>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6B5BFB-F64B-40AA-AF92-9FE7DDB9E00D}" type="slidenum">
              <a:rPr lang="en-US">
                <a:solidFill>
                  <a:srgbClr val="000000"/>
                </a:solidFill>
                <a:latin typeface="Arial"/>
                <a:ea typeface="ＭＳ Ｐゴシック" pitchFamily="-105" charset="-128"/>
              </a:rPr>
              <a:pPr>
                <a:defRPr/>
              </a:pPr>
              <a:t>‹#›</a:t>
            </a:fld>
            <a:endParaRPr lang="en-US">
              <a:solidFill>
                <a:srgbClr val="000000"/>
              </a:solidFill>
              <a:latin typeface="Arial"/>
              <a:ea typeface="ＭＳ Ｐゴシック" pitchFamily="-105" charset="-128"/>
            </a:endParaRPr>
          </a:p>
        </p:txBody>
      </p:sp>
    </p:spTree>
    <p:extLst>
      <p:ext uri="{BB962C8B-B14F-4D97-AF65-F5344CB8AC3E}">
        <p14:creationId xmlns:p14="http://schemas.microsoft.com/office/powerpoint/2010/main" val="57186058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blackWhite">
      <p:bgPr>
        <a:gradFill flip="none" rotWithShape="1">
          <a:gsLst>
            <a:gs pos="0">
              <a:srgbClr val="000090"/>
            </a:gs>
            <a:gs pos="100000">
              <a:srgbClr val="2D5EFF"/>
            </a:gs>
          </a:gsLst>
          <a:lin ang="5400000" scaled="0"/>
          <a:tileRect/>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xfrm>
            <a:off x="398463" y="1620838"/>
            <a:ext cx="8528050" cy="4872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5" name="Rectangle 6"/>
          <p:cNvSpPr>
            <a:spLocks noGrp="1" noChangeArrowheads="1"/>
          </p:cNvSpPr>
          <p:nvPr>
            <p:ph type="title"/>
          </p:nvPr>
        </p:nvSpPr>
        <p:spPr bwMode="auto">
          <a:xfrm>
            <a:off x="387350" y="527050"/>
            <a:ext cx="8545513" cy="927100"/>
          </a:xfrm>
          <a:prstGeom prst="rect">
            <a:avLst/>
          </a:prstGeom>
          <a:noFill/>
          <a:ln w="9525">
            <a:noFill/>
            <a:miter lim="800000"/>
            <a:headEnd/>
            <a:tailEnd/>
          </a:ln>
        </p:spPr>
        <p:txBody>
          <a:bodyPr vert="horz" wrap="square" lIns="91440" tIns="0" rIns="91440" bIns="0" numCol="1" anchor="b" anchorCtr="0" compatLnSpc="1">
            <a:prstTxWarp prst="textNoShape">
              <a:avLst/>
            </a:prstTxWarp>
          </a:bodyPr>
          <a:lstStyle/>
          <a:p>
            <a:pPr lvl="0"/>
            <a:r>
              <a:rPr lang="en-US" smtClean="0"/>
              <a:t>Click to edit Master title style</a:t>
            </a:r>
          </a:p>
        </p:txBody>
      </p:sp>
      <p:sp>
        <p:nvSpPr>
          <p:cNvPr id="457739" name="Line 11"/>
          <p:cNvSpPr>
            <a:spLocks noChangeShapeType="1"/>
          </p:cNvSpPr>
          <p:nvPr/>
        </p:nvSpPr>
        <p:spPr bwMode="auto">
          <a:xfrm>
            <a:off x="457200" y="1447800"/>
            <a:ext cx="8229600" cy="0"/>
          </a:xfrm>
          <a:prstGeom prst="line">
            <a:avLst/>
          </a:prstGeom>
          <a:noFill/>
          <a:ln w="38100">
            <a:solidFill>
              <a:srgbClr val="CC3300"/>
            </a:solidFill>
            <a:round/>
            <a:headEnd/>
            <a:tailEnd/>
          </a:ln>
          <a:effectLst/>
        </p:spPr>
        <p:txBody>
          <a:bodyPr/>
          <a:lstStyle/>
          <a:p>
            <a:pPr algn="ctr">
              <a:defRPr/>
            </a:pPr>
            <a:endParaRPr lang="en-US" sz="2600">
              <a:solidFill>
                <a:srgbClr val="000000"/>
              </a:solidFill>
              <a:latin typeface="Arial"/>
            </a:endParaRPr>
          </a:p>
        </p:txBody>
      </p:sp>
    </p:spTree>
    <p:extLst>
      <p:ext uri="{BB962C8B-B14F-4D97-AF65-F5344CB8AC3E}">
        <p14:creationId xmlns:p14="http://schemas.microsoft.com/office/powerpoint/2010/main" val="2873270223"/>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 id="2147484049" r:id="rId18"/>
  </p:sldLayoutIdLst>
  <p:transition/>
  <p:timing>
    <p:tnLst>
      <p:par>
        <p:cTn id="1" dur="indefinite" restart="never" nodeType="tmRoot"/>
      </p:par>
    </p:tnLst>
  </p:timing>
  <p:hf hdr="0" dt="0"/>
  <p:txStyles>
    <p:titleStyle>
      <a:lvl1pPr algn="l" rtl="0" eaLnBrk="0" fontAlgn="base" hangingPunct="0">
        <a:lnSpc>
          <a:spcPct val="88000"/>
        </a:lnSpc>
        <a:spcBef>
          <a:spcPct val="0"/>
        </a:spcBef>
        <a:spcAft>
          <a:spcPct val="0"/>
        </a:spcAft>
        <a:defRPr sz="3400" b="1">
          <a:solidFill>
            <a:schemeClr val="tx1"/>
          </a:solidFill>
          <a:latin typeface="+mj-lt"/>
          <a:ea typeface="+mj-ea"/>
          <a:cs typeface="+mj-cs"/>
        </a:defRPr>
      </a:lvl1pPr>
      <a:lvl2pPr algn="l" rtl="0" eaLnBrk="0" fontAlgn="base" hangingPunct="0">
        <a:lnSpc>
          <a:spcPct val="88000"/>
        </a:lnSpc>
        <a:spcBef>
          <a:spcPct val="0"/>
        </a:spcBef>
        <a:spcAft>
          <a:spcPct val="0"/>
        </a:spcAft>
        <a:defRPr sz="3400" b="1">
          <a:solidFill>
            <a:schemeClr val="tx1"/>
          </a:solidFill>
          <a:latin typeface="Arial" charset="0"/>
        </a:defRPr>
      </a:lvl2pPr>
      <a:lvl3pPr algn="l" rtl="0" eaLnBrk="0" fontAlgn="base" hangingPunct="0">
        <a:lnSpc>
          <a:spcPct val="88000"/>
        </a:lnSpc>
        <a:spcBef>
          <a:spcPct val="0"/>
        </a:spcBef>
        <a:spcAft>
          <a:spcPct val="0"/>
        </a:spcAft>
        <a:defRPr sz="3400" b="1">
          <a:solidFill>
            <a:schemeClr val="tx1"/>
          </a:solidFill>
          <a:latin typeface="Arial" charset="0"/>
        </a:defRPr>
      </a:lvl3pPr>
      <a:lvl4pPr algn="l" rtl="0" eaLnBrk="0" fontAlgn="base" hangingPunct="0">
        <a:lnSpc>
          <a:spcPct val="88000"/>
        </a:lnSpc>
        <a:spcBef>
          <a:spcPct val="0"/>
        </a:spcBef>
        <a:spcAft>
          <a:spcPct val="0"/>
        </a:spcAft>
        <a:defRPr sz="3400" b="1">
          <a:solidFill>
            <a:schemeClr val="tx1"/>
          </a:solidFill>
          <a:latin typeface="Arial" charset="0"/>
        </a:defRPr>
      </a:lvl4pPr>
      <a:lvl5pPr algn="l" rtl="0" eaLnBrk="0" fontAlgn="base" hangingPunct="0">
        <a:lnSpc>
          <a:spcPct val="88000"/>
        </a:lnSpc>
        <a:spcBef>
          <a:spcPct val="0"/>
        </a:spcBef>
        <a:spcAft>
          <a:spcPct val="0"/>
        </a:spcAft>
        <a:defRPr sz="3400" b="1">
          <a:solidFill>
            <a:schemeClr val="tx1"/>
          </a:solidFill>
          <a:latin typeface="Arial" charset="0"/>
        </a:defRPr>
      </a:lvl5pPr>
      <a:lvl6pPr marL="457200" algn="l" rtl="0" eaLnBrk="0" fontAlgn="base" hangingPunct="0">
        <a:lnSpc>
          <a:spcPct val="88000"/>
        </a:lnSpc>
        <a:spcBef>
          <a:spcPct val="0"/>
        </a:spcBef>
        <a:spcAft>
          <a:spcPct val="0"/>
        </a:spcAft>
        <a:defRPr sz="3400" b="1">
          <a:solidFill>
            <a:schemeClr val="tx1"/>
          </a:solidFill>
          <a:latin typeface="Arial" charset="0"/>
        </a:defRPr>
      </a:lvl6pPr>
      <a:lvl7pPr marL="914400" algn="l" rtl="0" eaLnBrk="0" fontAlgn="base" hangingPunct="0">
        <a:lnSpc>
          <a:spcPct val="88000"/>
        </a:lnSpc>
        <a:spcBef>
          <a:spcPct val="0"/>
        </a:spcBef>
        <a:spcAft>
          <a:spcPct val="0"/>
        </a:spcAft>
        <a:defRPr sz="3400" b="1">
          <a:solidFill>
            <a:schemeClr val="tx1"/>
          </a:solidFill>
          <a:latin typeface="Arial" charset="0"/>
        </a:defRPr>
      </a:lvl7pPr>
      <a:lvl8pPr marL="1371600" algn="l" rtl="0" eaLnBrk="0" fontAlgn="base" hangingPunct="0">
        <a:lnSpc>
          <a:spcPct val="88000"/>
        </a:lnSpc>
        <a:spcBef>
          <a:spcPct val="0"/>
        </a:spcBef>
        <a:spcAft>
          <a:spcPct val="0"/>
        </a:spcAft>
        <a:defRPr sz="3400" b="1">
          <a:solidFill>
            <a:schemeClr val="tx1"/>
          </a:solidFill>
          <a:latin typeface="Arial" charset="0"/>
        </a:defRPr>
      </a:lvl8pPr>
      <a:lvl9pPr marL="1828800" algn="l" rtl="0" eaLnBrk="0" fontAlgn="base" hangingPunct="0">
        <a:lnSpc>
          <a:spcPct val="88000"/>
        </a:lnSpc>
        <a:spcBef>
          <a:spcPct val="0"/>
        </a:spcBef>
        <a:spcAft>
          <a:spcPct val="0"/>
        </a:spcAft>
        <a:defRPr sz="3400" b="1">
          <a:solidFill>
            <a:schemeClr val="tx1"/>
          </a:solidFill>
          <a:latin typeface="Arial" charset="0"/>
        </a:defRPr>
      </a:lvl9pPr>
    </p:titleStyle>
    <p:bodyStyle>
      <a:lvl1pPr marL="168275" indent="-168275" algn="l" rtl="0" eaLnBrk="0" fontAlgn="base" hangingPunct="0">
        <a:lnSpc>
          <a:spcPct val="120000"/>
        </a:lnSpc>
        <a:spcBef>
          <a:spcPct val="50000"/>
        </a:spcBef>
        <a:spcAft>
          <a:spcPct val="0"/>
        </a:spcAft>
        <a:buClr>
          <a:srgbClr val="007229"/>
        </a:buClr>
        <a:buChar char="•"/>
        <a:defRPr sz="2400">
          <a:solidFill>
            <a:schemeClr val="bg2"/>
          </a:solidFill>
          <a:latin typeface="+mn-lt"/>
          <a:ea typeface="+mn-ea"/>
          <a:cs typeface="+mn-cs"/>
        </a:defRPr>
      </a:lvl1pPr>
      <a:lvl2pPr marL="460375" indent="-177800" algn="l" rtl="0" eaLnBrk="0" fontAlgn="base" hangingPunct="0">
        <a:lnSpc>
          <a:spcPct val="120000"/>
        </a:lnSpc>
        <a:spcBef>
          <a:spcPct val="0"/>
        </a:spcBef>
        <a:spcAft>
          <a:spcPct val="0"/>
        </a:spcAft>
        <a:buClr>
          <a:schemeClr val="tx1"/>
        </a:buClr>
        <a:buSzPct val="95000"/>
        <a:buFont typeface="Symbol" pitchFamily="18" charset="2"/>
        <a:buChar char="-"/>
        <a:defRPr sz="2000">
          <a:solidFill>
            <a:schemeClr val="bg2"/>
          </a:solidFill>
          <a:latin typeface="+mn-lt"/>
        </a:defRPr>
      </a:lvl2pPr>
      <a:lvl3pPr marL="746125" indent="-171450" algn="l" rtl="0" eaLnBrk="0" fontAlgn="base" hangingPunct="0">
        <a:lnSpc>
          <a:spcPct val="120000"/>
        </a:lnSpc>
        <a:spcBef>
          <a:spcPct val="0"/>
        </a:spcBef>
        <a:spcAft>
          <a:spcPct val="0"/>
        </a:spcAft>
        <a:buClr>
          <a:srgbClr val="007229"/>
        </a:buClr>
        <a:buSzPct val="90000"/>
        <a:buChar char="•"/>
        <a:defRPr sz="2000">
          <a:solidFill>
            <a:schemeClr val="bg2"/>
          </a:solidFill>
          <a:latin typeface="+mn-lt"/>
        </a:defRPr>
      </a:lvl3pPr>
      <a:lvl4pPr marL="1030288" indent="-169863" algn="l" rtl="0" eaLnBrk="0" fontAlgn="base" hangingPunct="0">
        <a:lnSpc>
          <a:spcPct val="120000"/>
        </a:lnSpc>
        <a:spcBef>
          <a:spcPct val="0"/>
        </a:spcBef>
        <a:spcAft>
          <a:spcPct val="0"/>
        </a:spcAft>
        <a:buClr>
          <a:schemeClr val="tx1"/>
        </a:buClr>
        <a:buSzPct val="95000"/>
        <a:buFont typeface="Arial" charset="0"/>
        <a:buChar char="-"/>
        <a:defRPr sz="1600">
          <a:solidFill>
            <a:schemeClr val="bg2"/>
          </a:solidFill>
          <a:latin typeface="+mn-lt"/>
        </a:defRPr>
      </a:lvl4pPr>
      <a:lvl5pPr marL="1314450" indent="-169863" algn="l" rtl="0" eaLnBrk="0" fontAlgn="base" hangingPunct="0">
        <a:lnSpc>
          <a:spcPct val="120000"/>
        </a:lnSpc>
        <a:spcBef>
          <a:spcPct val="0"/>
        </a:spcBef>
        <a:spcAft>
          <a:spcPct val="0"/>
        </a:spcAft>
        <a:buClr>
          <a:schemeClr val="tx1"/>
        </a:buClr>
        <a:buSzPct val="80000"/>
        <a:buChar char="•"/>
        <a:defRPr sz="1200">
          <a:solidFill>
            <a:schemeClr val="bg2"/>
          </a:solidFill>
          <a:latin typeface="+mn-lt"/>
        </a:defRPr>
      </a:lvl5pPr>
      <a:lvl6pPr marL="1771650" indent="-169863" algn="l" rtl="0" eaLnBrk="0" fontAlgn="base" hangingPunct="0">
        <a:lnSpc>
          <a:spcPct val="120000"/>
        </a:lnSpc>
        <a:spcBef>
          <a:spcPct val="0"/>
        </a:spcBef>
        <a:spcAft>
          <a:spcPct val="0"/>
        </a:spcAft>
        <a:buClr>
          <a:schemeClr val="tx1"/>
        </a:buClr>
        <a:buSzPct val="80000"/>
        <a:buChar char="•"/>
        <a:defRPr sz="1200">
          <a:solidFill>
            <a:schemeClr val="bg2"/>
          </a:solidFill>
          <a:latin typeface="+mn-lt"/>
        </a:defRPr>
      </a:lvl6pPr>
      <a:lvl7pPr marL="2228850" indent="-169863" algn="l" rtl="0" eaLnBrk="0" fontAlgn="base" hangingPunct="0">
        <a:lnSpc>
          <a:spcPct val="120000"/>
        </a:lnSpc>
        <a:spcBef>
          <a:spcPct val="0"/>
        </a:spcBef>
        <a:spcAft>
          <a:spcPct val="0"/>
        </a:spcAft>
        <a:buClr>
          <a:schemeClr val="tx1"/>
        </a:buClr>
        <a:buSzPct val="80000"/>
        <a:buChar char="•"/>
        <a:defRPr sz="1200">
          <a:solidFill>
            <a:schemeClr val="bg2"/>
          </a:solidFill>
          <a:latin typeface="+mn-lt"/>
        </a:defRPr>
      </a:lvl7pPr>
      <a:lvl8pPr marL="2686050" indent="-169863" algn="l" rtl="0" eaLnBrk="0" fontAlgn="base" hangingPunct="0">
        <a:lnSpc>
          <a:spcPct val="120000"/>
        </a:lnSpc>
        <a:spcBef>
          <a:spcPct val="0"/>
        </a:spcBef>
        <a:spcAft>
          <a:spcPct val="0"/>
        </a:spcAft>
        <a:buClr>
          <a:schemeClr val="tx1"/>
        </a:buClr>
        <a:buSzPct val="80000"/>
        <a:buChar char="•"/>
        <a:defRPr sz="1200">
          <a:solidFill>
            <a:schemeClr val="bg2"/>
          </a:solidFill>
          <a:latin typeface="+mn-lt"/>
        </a:defRPr>
      </a:lvl8pPr>
      <a:lvl9pPr marL="3143250" indent="-169863" algn="l" rtl="0" eaLnBrk="0" fontAlgn="base" hangingPunct="0">
        <a:lnSpc>
          <a:spcPct val="120000"/>
        </a:lnSpc>
        <a:spcBef>
          <a:spcPct val="0"/>
        </a:spcBef>
        <a:spcAft>
          <a:spcPct val="0"/>
        </a:spcAft>
        <a:buClr>
          <a:schemeClr val="tx1"/>
        </a:buClr>
        <a:buSzPct val="80000"/>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wmf"/><Relationship Id="rId7"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3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wmf"/><Relationship Id="rId9" Type="http://schemas.openxmlformats.org/officeDocument/2006/relationships/image" Target="../media/image22.png"/></Relationships>
</file>

<file path=ppt/slides/_rels/slide54.xml.rels><?xml version="1.0" encoding="UTF-8" standalone="yes"?>
<Relationships xmlns="http://schemas.openxmlformats.org/package/2006/relationships"><Relationship Id="rId3" Type="http://schemas.openxmlformats.org/officeDocument/2006/relationships/hyperlink" Target="digestion.mp4" TargetMode="External"/><Relationship Id="rId2" Type="http://schemas.openxmlformats.org/officeDocument/2006/relationships/notesSlide" Target="../notesSlides/notesSlide38.xml"/><Relationship Id="rId1" Type="http://schemas.openxmlformats.org/officeDocument/2006/relationships/slideLayout" Target="../slideLayouts/slideLayout50.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4.xml"/><Relationship Id="rId1" Type="http://schemas.openxmlformats.org/officeDocument/2006/relationships/tags" Target="../tags/tag1.xml"/><Relationship Id="rId5" Type="http://schemas.openxmlformats.org/officeDocument/2006/relationships/image" Target="../media/image24.png"/><Relationship Id="rId4" Type="http://schemas.openxmlformats.org/officeDocument/2006/relationships/hyperlink" Target="geometry-mesh.wmv"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7.emf"/><Relationship Id="rId2" Type="http://schemas.openxmlformats.org/officeDocument/2006/relationships/slideLayout" Target="../slideLayouts/slideLayout120.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26.emf"/><Relationship Id="rId4" Type="http://schemas.openxmlformats.org/officeDocument/2006/relationships/oleObject" Target="../embeddings/Microsoft_Excel_97-2003_Worksheet1.xls"/></Relationships>
</file>

<file path=ppt/slides/_rels/slide59.xml.rels><?xml version="1.0" encoding="UTF-8" standalone="yes"?>
<Relationships xmlns="http://schemas.openxmlformats.org/package/2006/relationships"><Relationship Id="rId3" Type="http://schemas.openxmlformats.org/officeDocument/2006/relationships/hyperlink" Target="Phinney.mp4" TargetMode="External"/><Relationship Id="rId2" Type="http://schemas.openxmlformats.org/officeDocument/2006/relationships/notesSlide" Target="../notesSlides/notesSlide43.xml"/><Relationship Id="rId1" Type="http://schemas.openxmlformats.org/officeDocument/2006/relationships/slideLayout" Target="../slideLayouts/slideLayout141.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4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5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4159249"/>
          </a:xfrm>
        </p:spPr>
        <p:txBody>
          <a:bodyPr>
            <a:normAutofit/>
          </a:bodyPr>
          <a:lstStyle/>
          <a:p>
            <a:pPr algn="ctr" eaLnBrk="1" fontAlgn="auto" hangingPunct="1">
              <a:spcAft>
                <a:spcPts val="0"/>
              </a:spcAft>
              <a:defRPr/>
            </a:pPr>
            <a:r>
              <a:rPr lang="en-US" sz="6000" b="1" dirty="0" smtClean="0"/>
              <a:t>Food Processing: </a:t>
            </a:r>
            <a:br>
              <a:rPr lang="en-US" sz="6000" b="1" dirty="0" smtClean="0"/>
            </a:br>
            <a:r>
              <a:rPr lang="en-US" sz="6000" b="1" dirty="0" smtClean="0"/>
              <a:t>A Necessary Operation</a:t>
            </a:r>
            <a:br>
              <a:rPr lang="en-US" sz="6000" b="1" dirty="0" smtClean="0"/>
            </a:br>
            <a:endParaRPr lang="en-US" sz="6000" b="1" dirty="0"/>
          </a:p>
        </p:txBody>
      </p:sp>
      <p:sp>
        <p:nvSpPr>
          <p:cNvPr id="8195" name="Subtitle 2"/>
          <p:cNvSpPr>
            <a:spLocks noGrp="1"/>
          </p:cNvSpPr>
          <p:nvPr>
            <p:ph type="subTitle" idx="1"/>
          </p:nvPr>
        </p:nvSpPr>
        <p:spPr>
          <a:xfrm>
            <a:off x="0" y="4343400"/>
            <a:ext cx="8991600" cy="2514600"/>
          </a:xfrm>
        </p:spPr>
        <p:txBody>
          <a:bodyPr/>
          <a:lstStyle/>
          <a:p>
            <a:pPr algn="ctr" eaLnBrk="1" hangingPunct="1">
              <a:spcBef>
                <a:spcPct val="0"/>
              </a:spcBef>
            </a:pPr>
            <a:r>
              <a:rPr lang="en-US" altLang="en-US" dirty="0" smtClean="0"/>
              <a:t>Daryl Lund</a:t>
            </a:r>
          </a:p>
          <a:p>
            <a:pPr algn="ctr" eaLnBrk="1" hangingPunct="1">
              <a:spcBef>
                <a:spcPct val="0"/>
              </a:spcBef>
            </a:pPr>
            <a:r>
              <a:rPr lang="en-US" altLang="en-US" dirty="0" smtClean="0"/>
              <a:t>Professor Emeritus</a:t>
            </a:r>
          </a:p>
          <a:p>
            <a:pPr algn="ctr" eaLnBrk="1" hangingPunct="1">
              <a:spcBef>
                <a:spcPct val="0"/>
              </a:spcBef>
            </a:pPr>
            <a:r>
              <a:rPr lang="en-US" altLang="en-US" dirty="0" smtClean="0"/>
              <a:t>University of Wisconsin</a:t>
            </a:r>
          </a:p>
          <a:p>
            <a:pPr algn="ctr" eaLnBrk="1" hangingPunct="1">
              <a:spcBef>
                <a:spcPct val="0"/>
              </a:spcBef>
            </a:pPr>
            <a:r>
              <a:rPr lang="en-US" altLang="en-US" dirty="0" smtClean="0"/>
              <a:t>Editor in Chief IFT Peer-Reviewed Journals 2003-2012</a:t>
            </a:r>
          </a:p>
          <a:p>
            <a:pPr algn="ctr" eaLnBrk="1" hangingPunct="1">
              <a:spcBef>
                <a:spcPct val="0"/>
              </a:spcBef>
            </a:pPr>
            <a:r>
              <a:rPr lang="en-US" altLang="en-US" dirty="0" smtClean="0"/>
              <a:t>President International Academy of Food Science and Technology 2012-2014</a:t>
            </a:r>
          </a:p>
          <a:p>
            <a:pPr>
              <a:spcBef>
                <a:spcPct val="0"/>
              </a:spcBef>
            </a:pPr>
            <a:r>
              <a:rPr lang="en-US" altLang="en-US" dirty="0" smtClean="0"/>
              <a:t>Chair Scientific Council International Union of Food Science and Technology 2014-2016</a:t>
            </a:r>
          </a:p>
          <a:p>
            <a:pPr algn="ctr" eaLnBrk="1" hangingPunct="1">
              <a:spcBef>
                <a:spcPct val="0"/>
              </a:spcBef>
            </a:pPr>
            <a:endParaRPr lang="en-US" altLang="en-US" dirty="0" smtClean="0"/>
          </a:p>
          <a:p>
            <a:pPr eaLnBrk="1" hangingPunct="1">
              <a:spcBef>
                <a:spcPct val="0"/>
              </a:spcBef>
            </a:pPr>
            <a:endParaRPr lang="en-US" altLang="en-US"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9F4858-0F2C-4825-BB65-81C72FF2923D}" type="slidenum">
              <a:rPr lang="en-US" altLang="en-US">
                <a:solidFill>
                  <a:schemeClr val="tx2"/>
                </a:solidFill>
                <a:latin typeface="Corbel" panose="020B0503020204020204" pitchFamily="34" charset="0"/>
              </a:rPr>
              <a:pPr eaLnBrk="1" hangingPunct="1"/>
              <a:t>1</a:t>
            </a:fld>
            <a:endParaRPr lang="en-US" altLang="en-US">
              <a:solidFill>
                <a:schemeClr val="tx2"/>
              </a:solidFill>
              <a:latin typeface="Corbel" panose="020B0503020204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8435" name="Picture 5" descr="cheeseburger2.tiff"/>
          <p:cNvPicPr>
            <a:picLocks noGrp="1" noChangeAspect="1"/>
          </p:cNvPicPr>
          <p:nvPr>
            <p:ph idx="1"/>
          </p:nvPr>
        </p:nvPicPr>
        <p:blipFill>
          <a:blip r:embed="rId3" cstate="print"/>
          <a:srcRect/>
          <a:stretch>
            <a:fillRect/>
          </a:stretch>
        </p:blipFill>
        <p:spPr>
          <a:xfrm>
            <a:off x="-152400" y="0"/>
            <a:ext cx="9347200" cy="7010400"/>
          </a:xfrm>
        </p:spPr>
      </p:pic>
    </p:spTree>
    <p:extLst>
      <p:ext uri="{BB962C8B-B14F-4D97-AF65-F5344CB8AC3E}">
        <p14:creationId xmlns:p14="http://schemas.microsoft.com/office/powerpoint/2010/main" val="3365520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heeseburger2.tiff"/>
          <p:cNvPicPr>
            <a:picLocks noChangeAspect="1"/>
          </p:cNvPicPr>
          <p:nvPr/>
        </p:nvPicPr>
        <p:blipFill>
          <a:blip r:embed="rId2" cstate="print"/>
          <a:srcRect/>
          <a:stretch>
            <a:fillRect/>
          </a:stretch>
        </p:blipFill>
        <p:spPr>
          <a:xfrm>
            <a:off x="1436146" y="1018279"/>
            <a:ext cx="6460415" cy="4845311"/>
          </a:xfrm>
          <a:prstGeom prst="rect">
            <a:avLst/>
          </a:prstGeom>
        </p:spPr>
      </p:pic>
      <p:pic>
        <p:nvPicPr>
          <p:cNvPr id="3" name="Picture 5" descr="cheeseburger3.tiff"/>
          <p:cNvPicPr>
            <a:picLocks noChangeAspect="1"/>
          </p:cNvPicPr>
          <p:nvPr/>
        </p:nvPicPr>
        <p:blipFill>
          <a:blip r:embed="rId3" cstate="print"/>
          <a:srcRect/>
          <a:stretch>
            <a:fillRect/>
          </a:stretch>
        </p:blipFill>
        <p:spPr>
          <a:xfrm>
            <a:off x="-268288" y="14288"/>
            <a:ext cx="9412288" cy="6996112"/>
          </a:xfrm>
          <a:prstGeom prst="rect">
            <a:avLst/>
          </a:prstGeom>
        </p:spPr>
      </p:pic>
    </p:spTree>
    <p:extLst>
      <p:ext uri="{BB962C8B-B14F-4D97-AF65-F5344CB8AC3E}">
        <p14:creationId xmlns:p14="http://schemas.microsoft.com/office/powerpoint/2010/main" val="1779924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34400" cy="990600"/>
          </a:xfrm>
        </p:spPr>
        <p:txBody>
          <a:bodyPr>
            <a:normAutofit/>
          </a:bodyPr>
          <a:lstStyle/>
          <a:p>
            <a:pPr algn="ctr" eaLnBrk="1" fontAlgn="auto" hangingPunct="1">
              <a:spcAft>
                <a:spcPts val="0"/>
              </a:spcAft>
              <a:defRPr/>
            </a:pPr>
            <a:r>
              <a:rPr lang="en-US" sz="4400" b="1" dirty="0" smtClean="0"/>
              <a:t>Current Issues on Food Processing</a:t>
            </a:r>
            <a:endParaRPr lang="en-US" sz="4400" b="1" dirty="0"/>
          </a:p>
        </p:txBody>
      </p:sp>
      <p:sp>
        <p:nvSpPr>
          <p:cNvPr id="3" name="Content Placeholder 2"/>
          <p:cNvSpPr>
            <a:spLocks noGrp="1"/>
          </p:cNvSpPr>
          <p:nvPr>
            <p:ph idx="1"/>
          </p:nvPr>
        </p:nvSpPr>
        <p:spPr>
          <a:xfrm>
            <a:off x="304800" y="1143000"/>
            <a:ext cx="8610600" cy="5578476"/>
          </a:xfrm>
        </p:spPr>
        <p:txBody>
          <a:bodyPr/>
          <a:lstStyle/>
          <a:p>
            <a:pPr algn="ctr" eaLnBrk="1" hangingPunct="1"/>
            <a:r>
              <a:rPr lang="en-US" altLang="en-US" sz="3600" dirty="0" smtClean="0"/>
              <a:t>Processed foods are increasingly being blamed for consumer ills (including obesity)</a:t>
            </a:r>
          </a:p>
          <a:p>
            <a:pPr algn="ctr" eaLnBrk="1" hangingPunct="1"/>
            <a:r>
              <a:rPr lang="en-US" altLang="en-US" sz="3600" dirty="0" smtClean="0"/>
              <a:t>Large scale food processing is hurting local economies</a:t>
            </a:r>
          </a:p>
          <a:p>
            <a:pPr algn="ctr" eaLnBrk="1" hangingPunct="1"/>
            <a:r>
              <a:rPr lang="en-US" altLang="en-US" sz="3600" dirty="0" smtClean="0"/>
              <a:t>Processed foods are the demise of families since they no longer eat together</a:t>
            </a:r>
          </a:p>
          <a:p>
            <a:pPr algn="ctr" eaLnBrk="1" hangingPunct="1"/>
            <a:r>
              <a:rPr lang="en-US" altLang="en-US" sz="3600" dirty="0" smtClean="0"/>
              <a:t>Large food companies dictate what is available to consumers</a:t>
            </a:r>
          </a:p>
          <a:p>
            <a:pPr eaLnBrk="1" hangingPunct="1"/>
            <a:endParaRPr lang="en-US" altLang="en-US"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C2C6972-ADFB-4C5D-9443-D209CBFE9E14}" type="slidenum">
              <a:rPr lang="en-US" altLang="en-US">
                <a:solidFill>
                  <a:schemeClr val="tx2"/>
                </a:solidFill>
                <a:latin typeface="Corbel" panose="020B0503020204020204" pitchFamily="34" charset="0"/>
              </a:rPr>
              <a:pPr eaLnBrk="1" hangingPunct="1"/>
              <a:t>12</a:t>
            </a:fld>
            <a:endParaRPr lang="en-US" altLang="en-US">
              <a:solidFill>
                <a:schemeClr val="tx2"/>
              </a:solidFill>
              <a:latin typeface="Corbel" panose="020B05030202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28650" y="0"/>
            <a:ext cx="7886700" cy="1690689"/>
          </a:xfrm>
        </p:spPr>
        <p:txBody>
          <a:bodyPr>
            <a:normAutofit/>
          </a:bodyPr>
          <a:lstStyle/>
          <a:p>
            <a:r>
              <a:rPr lang="en-US" altLang="en-US" sz="4000" b="1" dirty="0"/>
              <a:t>Food Processing and the Food Chain </a:t>
            </a:r>
          </a:p>
        </p:txBody>
      </p:sp>
      <p:sp>
        <p:nvSpPr>
          <p:cNvPr id="10243" name="Rectangle 3"/>
          <p:cNvSpPr>
            <a:spLocks noGrp="1" noChangeArrowheads="1"/>
          </p:cNvSpPr>
          <p:nvPr>
            <p:ph type="body" idx="1"/>
          </p:nvPr>
        </p:nvSpPr>
        <p:spPr>
          <a:xfrm>
            <a:off x="304800" y="1371600"/>
            <a:ext cx="8686800" cy="5486400"/>
          </a:xfrm>
        </p:spPr>
        <p:txBody>
          <a:bodyPr>
            <a:normAutofit/>
          </a:bodyPr>
          <a:lstStyle/>
          <a:p>
            <a:r>
              <a:rPr lang="en-US" altLang="en-US" sz="3200" dirty="0"/>
              <a:t>Series of intricately linked activities from farm to </a:t>
            </a:r>
            <a:r>
              <a:rPr lang="en-US" altLang="en-US" sz="3200" dirty="0" smtClean="0"/>
              <a:t>consumer</a:t>
            </a:r>
          </a:p>
          <a:p>
            <a:endParaRPr lang="en-US" altLang="en-US" sz="3200" dirty="0"/>
          </a:p>
          <a:p>
            <a:r>
              <a:rPr lang="en-US" altLang="en-US" sz="3200" dirty="0"/>
              <a:t>Essential for nutrients for </a:t>
            </a:r>
            <a:r>
              <a:rPr lang="en-US" altLang="en-US" sz="3200" dirty="0" smtClean="0"/>
              <a:t>human health and ultimately </a:t>
            </a:r>
            <a:r>
              <a:rPr lang="en-US" altLang="en-US" sz="3200" dirty="0"/>
              <a:t>for human </a:t>
            </a:r>
            <a:r>
              <a:rPr lang="en-US" altLang="en-US" sz="3200" dirty="0" smtClean="0"/>
              <a:t>life</a:t>
            </a:r>
          </a:p>
          <a:p>
            <a:endParaRPr lang="en-US" altLang="en-US" sz="3200" dirty="0"/>
          </a:p>
          <a:p>
            <a:r>
              <a:rPr lang="en-US" altLang="en-US" sz="3200" dirty="0" smtClean="0"/>
              <a:t>Series of activities </a:t>
            </a:r>
            <a:r>
              <a:rPr lang="en-US" altLang="en-US" sz="3200" dirty="0"/>
              <a:t>within the framework of economic, biological, social and political </a:t>
            </a:r>
            <a:r>
              <a:rPr lang="en-US" altLang="en-US" sz="3200" dirty="0" smtClean="0"/>
              <a:t>contexts</a:t>
            </a:r>
          </a:p>
          <a:p>
            <a:endParaRPr lang="en-US" altLang="en-US" sz="3200" dirty="0"/>
          </a:p>
          <a:p>
            <a:r>
              <a:rPr lang="en-US" altLang="en-US" sz="3200" dirty="0"/>
              <a:t>Food processing is an integral part of the </a:t>
            </a:r>
            <a:r>
              <a:rPr lang="en-US" altLang="en-US" sz="3200" dirty="0" smtClean="0"/>
              <a:t>system</a:t>
            </a:r>
            <a:endParaRPr lang="en-US" altLang="en-US" sz="3200" dirty="0"/>
          </a:p>
        </p:txBody>
      </p:sp>
    </p:spTree>
    <p:extLst>
      <p:ext uri="{BB962C8B-B14F-4D97-AF65-F5344CB8AC3E}">
        <p14:creationId xmlns:p14="http://schemas.microsoft.com/office/powerpoint/2010/main" val="3298078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0243">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14400"/>
          </a:xfrm>
        </p:spPr>
        <p:txBody>
          <a:bodyPr>
            <a:normAutofit/>
          </a:bodyPr>
          <a:lstStyle/>
          <a:p>
            <a:pPr algn="ctr" eaLnBrk="1" fontAlgn="auto" hangingPunct="1">
              <a:spcAft>
                <a:spcPts val="0"/>
              </a:spcAft>
              <a:defRPr/>
            </a:pPr>
            <a:r>
              <a:rPr lang="en-US" sz="4000" b="1" dirty="0" smtClean="0"/>
              <a:t>Outline</a:t>
            </a:r>
            <a:endParaRPr lang="en-US" sz="4000" b="1" dirty="0"/>
          </a:p>
        </p:txBody>
      </p:sp>
      <p:sp>
        <p:nvSpPr>
          <p:cNvPr id="3" name="Content Placeholder 2"/>
          <p:cNvSpPr>
            <a:spLocks noGrp="1"/>
          </p:cNvSpPr>
          <p:nvPr>
            <p:ph idx="1"/>
          </p:nvPr>
        </p:nvSpPr>
        <p:spPr>
          <a:xfrm>
            <a:off x="457200" y="1371600"/>
            <a:ext cx="8420100" cy="5349876"/>
          </a:xfrm>
        </p:spPr>
        <p:txBody>
          <a:bodyPr>
            <a:normAutofit/>
          </a:bodyPr>
          <a:lstStyle/>
          <a:p>
            <a:pPr algn="ctr" eaLnBrk="1" hangingPunct="1"/>
            <a:r>
              <a:rPr lang="en-US" altLang="en-US" sz="4800" dirty="0" smtClean="0"/>
              <a:t>A bit of history</a:t>
            </a:r>
          </a:p>
          <a:p>
            <a:pPr marL="0" indent="0" algn="ctr" eaLnBrk="1" hangingPunct="1">
              <a:buNone/>
            </a:pPr>
            <a:endParaRPr lang="en-US" altLang="en-US" sz="4800" dirty="0" smtClean="0"/>
          </a:p>
          <a:p>
            <a:pPr algn="ctr" eaLnBrk="1" hangingPunct="1"/>
            <a:r>
              <a:rPr lang="en-US" altLang="en-US" sz="4800" dirty="0" smtClean="0">
                <a:solidFill>
                  <a:srgbClr val="FF0000"/>
                </a:solidFill>
              </a:rPr>
              <a:t>Processed Food Defined</a:t>
            </a:r>
          </a:p>
          <a:p>
            <a:pPr marL="0" indent="0" algn="ctr" eaLnBrk="1" hangingPunct="1">
              <a:buNone/>
            </a:pPr>
            <a:endParaRPr lang="en-US" altLang="en-US" sz="4800" dirty="0" smtClean="0"/>
          </a:p>
          <a:p>
            <a:pPr algn="ctr" eaLnBrk="1" hangingPunct="1"/>
            <a:r>
              <a:rPr lang="en-US" altLang="en-US" sz="4800" dirty="0" smtClean="0"/>
              <a:t>Food Processing Defined</a:t>
            </a:r>
          </a:p>
          <a:p>
            <a:pPr algn="ctr" eaLnBrk="1" hangingPunct="1">
              <a:buFont typeface="Wingdings" panose="05000000000000000000" pitchFamily="2" charset="2"/>
              <a:buNone/>
            </a:pPr>
            <a:endParaRPr lang="en-US" altLang="en-US" sz="2000" dirty="0" smtClean="0"/>
          </a:p>
          <a:p>
            <a:pPr algn="ctr" eaLnBrk="1" hangingPunct="1">
              <a:buFont typeface="Wingdings" panose="05000000000000000000" pitchFamily="2" charset="2"/>
              <a:buNone/>
            </a:pPr>
            <a:endParaRPr lang="en-US" altLang="en-US" sz="2000" dirty="0" smtClean="0"/>
          </a:p>
          <a:p>
            <a:pPr algn="ctr" eaLnBrk="1" hangingPunct="1">
              <a:buFont typeface="Wingdings" panose="05000000000000000000" pitchFamily="2" charset="2"/>
              <a:buNone/>
            </a:pPr>
            <a:endParaRPr lang="en-US" altLang="en-US" sz="2000" dirty="0" smtClean="0"/>
          </a:p>
          <a:p>
            <a:pPr marL="0" indent="0" algn="ctr" eaLnBrk="1" hangingPunct="1">
              <a:buNone/>
            </a:pPr>
            <a:endParaRPr lang="en-US" altLang="en-US" sz="2800" dirty="0" smtClean="0"/>
          </a:p>
          <a:p>
            <a:pPr eaLnBrk="1" hangingPunct="1"/>
            <a:endParaRPr lang="en-US" altLang="en-US" sz="2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101F8C-F817-4CC4-A9F4-89779E138CBE}" type="slidenum">
              <a:rPr lang="en-US" altLang="en-US">
                <a:solidFill>
                  <a:schemeClr val="tx2"/>
                </a:solidFill>
                <a:latin typeface="Corbel" panose="020B0503020204020204" pitchFamily="34" charset="0"/>
              </a:rPr>
              <a:pPr eaLnBrk="1" hangingPunct="1"/>
              <a:t>14</a:t>
            </a:fld>
            <a:endParaRPr lang="en-US" altLang="en-US">
              <a:solidFill>
                <a:schemeClr val="tx2"/>
              </a:solidFill>
              <a:latin typeface="Corbel" panose="020B0503020204020204" pitchFamily="34" charset="0"/>
            </a:endParaRPr>
          </a:p>
        </p:txBody>
      </p:sp>
    </p:spTree>
    <p:extLst>
      <p:ext uri="{BB962C8B-B14F-4D97-AF65-F5344CB8AC3E}">
        <p14:creationId xmlns:p14="http://schemas.microsoft.com/office/powerpoint/2010/main" val="4293911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90600"/>
          </a:xfrm>
        </p:spPr>
        <p:txBody>
          <a:bodyPr>
            <a:normAutofit/>
          </a:bodyPr>
          <a:lstStyle/>
          <a:p>
            <a:pPr algn="ctr" eaLnBrk="1" fontAlgn="auto" hangingPunct="1">
              <a:spcAft>
                <a:spcPts val="0"/>
              </a:spcAft>
              <a:defRPr/>
            </a:pPr>
            <a:r>
              <a:rPr lang="en-US" sz="3600" dirty="0" smtClean="0"/>
              <a:t>Definition of Food - FDA</a:t>
            </a:r>
            <a:endParaRPr lang="en-US" sz="3600" dirty="0"/>
          </a:p>
        </p:txBody>
      </p:sp>
      <p:sp>
        <p:nvSpPr>
          <p:cNvPr id="3" name="Content Placeholder 2"/>
          <p:cNvSpPr>
            <a:spLocks noGrp="1"/>
          </p:cNvSpPr>
          <p:nvPr>
            <p:ph idx="1"/>
          </p:nvPr>
        </p:nvSpPr>
        <p:spPr>
          <a:xfrm>
            <a:off x="228600" y="838200"/>
            <a:ext cx="8534400" cy="5883276"/>
          </a:xfrm>
        </p:spPr>
        <p:txBody>
          <a:bodyPr>
            <a:normAutofit/>
          </a:bodyPr>
          <a:lstStyle/>
          <a:p>
            <a:pPr marL="411480" algn="ctr" eaLnBrk="1" fontAlgn="auto" hangingPunct="1">
              <a:spcAft>
                <a:spcPts val="0"/>
              </a:spcAft>
              <a:buFont typeface="Wingdings"/>
              <a:buNone/>
              <a:defRPr/>
            </a:pPr>
            <a:r>
              <a:rPr lang="fr-FR" sz="2400" b="1" dirty="0" smtClean="0"/>
              <a:t>SEC. 201. [21 U.S.C. 321] CHAPTER II—DEFINITIONS </a:t>
            </a:r>
            <a:endParaRPr lang="en-US" sz="2400" dirty="0"/>
          </a:p>
          <a:p>
            <a:pPr marL="411480" eaLnBrk="1" fontAlgn="auto" hangingPunct="1">
              <a:spcAft>
                <a:spcPts val="0"/>
              </a:spcAft>
              <a:buFont typeface="Wingdings"/>
              <a:buNone/>
              <a:defRPr/>
            </a:pPr>
            <a:r>
              <a:rPr lang="en-US" sz="2400" dirty="0" smtClean="0"/>
              <a:t>(f)  The term "food" means (1</a:t>
            </a:r>
            <a:r>
              <a:rPr lang="en-US" sz="2400" dirty="0" smtClean="0"/>
              <a:t>) articles </a:t>
            </a:r>
            <a:r>
              <a:rPr lang="en-US" sz="2400" dirty="0" smtClean="0"/>
              <a:t>used for food or drink for man or other animals, (2) chewing gum, and (3</a:t>
            </a:r>
            <a:r>
              <a:rPr lang="en-US" sz="2400" dirty="0" smtClean="0"/>
              <a:t>) articles </a:t>
            </a:r>
            <a:r>
              <a:rPr lang="en-US" sz="2400" dirty="0" smtClean="0"/>
              <a:t>used for components of any such article.</a:t>
            </a:r>
          </a:p>
          <a:p>
            <a:pPr marL="514350" indent="-514350" algn="ctr" eaLnBrk="1" fontAlgn="auto" hangingPunct="1">
              <a:spcAft>
                <a:spcPts val="0"/>
              </a:spcAft>
              <a:buFont typeface="Wingdings"/>
              <a:buNone/>
              <a:defRPr/>
            </a:pPr>
            <a:endParaRPr lang="en-US" sz="2400" dirty="0" smtClean="0"/>
          </a:p>
          <a:p>
            <a:pPr marL="514350" indent="-514350" algn="ctr" eaLnBrk="1" fontAlgn="auto" hangingPunct="1">
              <a:spcAft>
                <a:spcPts val="0"/>
              </a:spcAft>
              <a:buFont typeface="Wingdings"/>
              <a:buNone/>
              <a:defRPr/>
            </a:pPr>
            <a:r>
              <a:rPr lang="en-US" sz="2400" dirty="0" smtClean="0"/>
              <a:t>(r) The term "raw agricultural commodity" means any food in its raw or natural state, including all fruits that are washed, colored, or otherwise treated in their unpeeled natural form prior to marketing.</a:t>
            </a:r>
          </a:p>
          <a:p>
            <a:pPr marL="514350" indent="-514350" algn="ctr" eaLnBrk="1" fontAlgn="auto" hangingPunct="1">
              <a:spcAft>
                <a:spcPts val="0"/>
              </a:spcAft>
              <a:buFont typeface="Wingdings"/>
              <a:buNone/>
              <a:defRPr/>
            </a:pPr>
            <a:endParaRPr lang="en-US" sz="2400" dirty="0" smtClean="0"/>
          </a:p>
          <a:p>
            <a:pPr marL="514350" indent="-514350" algn="ctr" eaLnBrk="1" fontAlgn="auto" hangingPunct="1">
              <a:spcAft>
                <a:spcPts val="0"/>
              </a:spcAft>
              <a:buFont typeface="Wingdings"/>
              <a:buNone/>
              <a:defRPr/>
            </a:pPr>
            <a:r>
              <a:rPr lang="en-US" sz="2400" dirty="0" smtClean="0"/>
              <a:t>(</a:t>
            </a:r>
            <a:r>
              <a:rPr lang="en-US" sz="2400" dirty="0" err="1" smtClean="0"/>
              <a:t>gg</a:t>
            </a:r>
            <a:r>
              <a:rPr lang="en-US" sz="2400" dirty="0" smtClean="0"/>
              <a:t>) The term "processed food" means any food other than a raw agricultural commodity and includes any raw agricultural commodity that has been subject to processing, such as canning, cooking, freezing, dehydration, or milling.</a:t>
            </a:r>
            <a:endParaRPr lang="en-US" sz="24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90E2C9-BF17-4CF3-9617-A9492ECF75FB}" type="slidenum">
              <a:rPr lang="en-US" altLang="en-US">
                <a:solidFill>
                  <a:schemeClr val="tx2"/>
                </a:solidFill>
                <a:latin typeface="Corbel" panose="020B0503020204020204" pitchFamily="34" charset="0"/>
              </a:rPr>
              <a:pPr eaLnBrk="1" hangingPunct="1"/>
              <a:t>15</a:t>
            </a:fld>
            <a:endParaRPr lang="en-US" altLang="en-US">
              <a:solidFill>
                <a:schemeClr val="tx2"/>
              </a:solidFill>
              <a:latin typeface="Corbel" panose="020B05030202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143000"/>
          </a:xfrm>
        </p:spPr>
        <p:txBody>
          <a:bodyPr>
            <a:normAutofit/>
          </a:bodyPr>
          <a:lstStyle/>
          <a:p>
            <a:pPr eaLnBrk="1" fontAlgn="auto" hangingPunct="1">
              <a:spcAft>
                <a:spcPts val="0"/>
              </a:spcAft>
              <a:defRPr/>
            </a:pPr>
            <a:r>
              <a:rPr lang="en-US" sz="3600" b="1" dirty="0" smtClean="0"/>
              <a:t>What are processed foods?</a:t>
            </a:r>
            <a:endParaRPr lang="en-US" sz="3600" b="1" dirty="0"/>
          </a:p>
        </p:txBody>
      </p:sp>
      <p:sp>
        <p:nvSpPr>
          <p:cNvPr id="3" name="Content Placeholder 2"/>
          <p:cNvSpPr>
            <a:spLocks noGrp="1"/>
          </p:cNvSpPr>
          <p:nvPr>
            <p:ph idx="1"/>
          </p:nvPr>
        </p:nvSpPr>
        <p:spPr>
          <a:xfrm>
            <a:off x="304800" y="1219200"/>
            <a:ext cx="8534400" cy="5638800"/>
          </a:xfrm>
        </p:spPr>
        <p:txBody>
          <a:bodyPr>
            <a:normAutofit/>
          </a:bodyPr>
          <a:lstStyle/>
          <a:p>
            <a:pPr marL="411480" algn="ctr" eaLnBrk="1" fontAlgn="auto" hangingPunct="1">
              <a:spcAft>
                <a:spcPts val="0"/>
              </a:spcAft>
              <a:buFont typeface="Wingdings"/>
              <a:buNone/>
              <a:defRPr/>
            </a:pPr>
            <a:r>
              <a:rPr lang="en-US" sz="2800" b="1" dirty="0" smtClean="0"/>
              <a:t>International Food Information Council Definitions</a:t>
            </a:r>
          </a:p>
          <a:p>
            <a:pPr marL="411480" algn="ctr" eaLnBrk="1" fontAlgn="auto" hangingPunct="1">
              <a:spcAft>
                <a:spcPts val="0"/>
              </a:spcAft>
              <a:buFont typeface="Wingdings"/>
              <a:buChar char=""/>
              <a:defRPr/>
            </a:pPr>
            <a:r>
              <a:rPr lang="en-US" sz="2800" b="1" dirty="0" smtClean="0"/>
              <a:t>Processed foods </a:t>
            </a:r>
            <a:r>
              <a:rPr lang="en-US" sz="2800" dirty="0" smtClean="0"/>
              <a:t>includes, among other things, fresh fruits, vegetables, grains, nuts, eggs, etc. that have been subject to processing, such as canning, cooking, freezing, dehydration, or milling.   </a:t>
            </a:r>
          </a:p>
          <a:p>
            <a:pPr marL="411480" algn="ctr" eaLnBrk="1" fontAlgn="auto" hangingPunct="1">
              <a:spcAft>
                <a:spcPts val="0"/>
              </a:spcAft>
              <a:buFont typeface="Wingdings"/>
              <a:buNone/>
              <a:defRPr/>
            </a:pPr>
            <a:endParaRPr lang="en-US" sz="2800" dirty="0" smtClean="0"/>
          </a:p>
          <a:p>
            <a:pPr marL="411480" algn="ctr" eaLnBrk="1" fontAlgn="auto" hangingPunct="1">
              <a:spcAft>
                <a:spcPts val="0"/>
              </a:spcAft>
              <a:buFont typeface="Wingdings"/>
              <a:buChar char=""/>
              <a:defRPr/>
            </a:pPr>
            <a:r>
              <a:rPr lang="en-US" sz="2800" b="1" dirty="0" smtClean="0"/>
              <a:t>Minimally processed foods </a:t>
            </a:r>
            <a:r>
              <a:rPr lang="en-US" sz="2800" dirty="0" smtClean="0"/>
              <a:t>receive only minimal heat processing or other preservation treatment to ensure their safety from bacteria or other </a:t>
            </a:r>
            <a:r>
              <a:rPr lang="en-US" sz="2800" dirty="0" err="1" smtClean="0"/>
              <a:t>foodborne</a:t>
            </a:r>
            <a:r>
              <a:rPr lang="en-US" sz="2800" dirty="0" smtClean="0"/>
              <a:t> illness. They are either stored under refrigeration or frozen and require partial cooking or heating by the consumer. </a:t>
            </a:r>
          </a:p>
          <a:p>
            <a:pPr marL="411480" algn="ctr" eaLnBrk="1" fontAlgn="auto" hangingPunct="1">
              <a:spcAft>
                <a:spcPts val="0"/>
              </a:spcAft>
              <a:buFont typeface="Wingdings"/>
              <a:buChar char=""/>
              <a:defRPr/>
            </a:pPr>
            <a:endParaRPr lang="en-US" sz="28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506CB6-BC93-472D-9053-6C77EA2F89A6}" type="slidenum">
              <a:rPr lang="en-US" altLang="en-US">
                <a:solidFill>
                  <a:schemeClr val="tx2"/>
                </a:solidFill>
                <a:latin typeface="Corbel" panose="020B0503020204020204" pitchFamily="34" charset="0"/>
              </a:rPr>
              <a:pPr eaLnBrk="1" hangingPunct="1"/>
              <a:t>16</a:t>
            </a:fld>
            <a:endParaRPr lang="en-US" altLang="en-US">
              <a:solidFill>
                <a:schemeClr val="tx2"/>
              </a:solidFill>
              <a:latin typeface="Corbel" panose="020B05030202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14400"/>
          </a:xfrm>
        </p:spPr>
        <p:txBody>
          <a:bodyPr>
            <a:normAutofit/>
          </a:bodyPr>
          <a:lstStyle/>
          <a:p>
            <a:pPr algn="ctr" eaLnBrk="1" fontAlgn="auto" hangingPunct="1">
              <a:spcAft>
                <a:spcPts val="0"/>
              </a:spcAft>
              <a:defRPr/>
            </a:pPr>
            <a:r>
              <a:rPr lang="en-US" sz="3600" b="1" dirty="0" smtClean="0"/>
              <a:t>Definitions Continued</a:t>
            </a:r>
            <a:endParaRPr lang="en-US" sz="3600" b="1" dirty="0"/>
          </a:p>
        </p:txBody>
      </p:sp>
      <p:sp>
        <p:nvSpPr>
          <p:cNvPr id="3" name="Content Placeholder 2"/>
          <p:cNvSpPr>
            <a:spLocks noGrp="1"/>
          </p:cNvSpPr>
          <p:nvPr>
            <p:ph idx="1"/>
          </p:nvPr>
        </p:nvSpPr>
        <p:spPr>
          <a:xfrm>
            <a:off x="304800" y="914402"/>
            <a:ext cx="8610600" cy="5714998"/>
          </a:xfrm>
        </p:spPr>
        <p:txBody>
          <a:bodyPr>
            <a:normAutofit/>
          </a:bodyPr>
          <a:lstStyle/>
          <a:p>
            <a:pPr marL="411480" eaLnBrk="1" fontAlgn="auto" hangingPunct="1">
              <a:spcAft>
                <a:spcPts val="0"/>
              </a:spcAft>
              <a:buFont typeface="Wingdings"/>
              <a:buChar char=""/>
              <a:defRPr/>
            </a:pPr>
            <a:r>
              <a:rPr lang="en-US" sz="2400" b="1" dirty="0"/>
              <a:t>Prepared </a:t>
            </a:r>
            <a:r>
              <a:rPr lang="en-US" sz="2400" b="1" dirty="0" smtClean="0"/>
              <a:t>foods</a:t>
            </a:r>
            <a:r>
              <a:rPr lang="en-US" sz="2400" b="1" dirty="0"/>
              <a:t> </a:t>
            </a:r>
            <a:r>
              <a:rPr lang="en-US" sz="2400" dirty="0" smtClean="0"/>
              <a:t>consist of one or more foods and/or ingredients that has </a:t>
            </a:r>
            <a:r>
              <a:rPr lang="en-US" sz="2400" dirty="0" smtClean="0">
                <a:solidFill>
                  <a:srgbClr val="FF0000"/>
                </a:solidFill>
              </a:rPr>
              <a:t>already been cooked and is either ready to eat as is, or only needs to be heated before consuming. </a:t>
            </a:r>
            <a:r>
              <a:rPr lang="en-US" sz="2400" dirty="0" smtClean="0"/>
              <a:t>It does not require any additional preparation, such as adding uncooked foods and/or ingredients and cooking or baking before eating. Depending on the foods and/or ingredients in a prepared food, it may or may not need to be refrigerated or frozen after purchasing until the consumer is ready to consume it.</a:t>
            </a:r>
          </a:p>
          <a:p>
            <a:pPr marL="411480" eaLnBrk="1" fontAlgn="auto" hangingPunct="1">
              <a:spcAft>
                <a:spcPts val="0"/>
              </a:spcAft>
              <a:buFont typeface="Wingdings"/>
              <a:buNone/>
              <a:defRPr/>
            </a:pPr>
            <a:endParaRPr lang="en-US" sz="2400" dirty="0" smtClean="0"/>
          </a:p>
          <a:p>
            <a:pPr marL="411480" eaLnBrk="1" fontAlgn="auto" hangingPunct="1">
              <a:spcAft>
                <a:spcPts val="0"/>
              </a:spcAft>
              <a:buFont typeface="Wingdings"/>
              <a:buChar char=""/>
              <a:defRPr/>
            </a:pPr>
            <a:r>
              <a:rPr lang="en-US" sz="2400" b="1" dirty="0" smtClean="0"/>
              <a:t>Organic foods </a:t>
            </a:r>
            <a:r>
              <a:rPr lang="en-US" sz="2400" dirty="0" smtClean="0"/>
              <a:t>are </a:t>
            </a:r>
            <a:r>
              <a:rPr lang="en-US" sz="2400" dirty="0">
                <a:solidFill>
                  <a:srgbClr val="FF0000"/>
                </a:solidFill>
              </a:rPr>
              <a:t>produced with an emphasis on the use of renewable resources and the conservation of soil and water to enhance environmental quality for future generations. </a:t>
            </a:r>
            <a:r>
              <a:rPr lang="en-US" sz="2400" dirty="0"/>
              <a:t> Organic products come from animals that are given no antibiotics or growth hormones.  Organic food is produced without using most conventional pesticides.   </a:t>
            </a:r>
            <a:endParaRPr lang="en-US" sz="2400" dirty="0" smtClean="0"/>
          </a:p>
          <a:p>
            <a:pPr marL="411480" eaLnBrk="1" fontAlgn="auto" hangingPunct="1">
              <a:spcAft>
                <a:spcPts val="0"/>
              </a:spcAft>
              <a:buFont typeface="Wingdings"/>
              <a:buChar char=""/>
              <a:defRPr/>
            </a:pPr>
            <a:endParaRPr lang="en-US" sz="2800" dirty="0" smtClean="0"/>
          </a:p>
          <a:p>
            <a:pPr marL="41148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62FE64-68F9-41D4-BA81-E3DBFB9A2143}" type="slidenum">
              <a:rPr lang="en-US" altLang="en-US">
                <a:solidFill>
                  <a:schemeClr val="tx2"/>
                </a:solidFill>
                <a:latin typeface="Corbel" panose="020B0503020204020204" pitchFamily="34" charset="0"/>
              </a:rPr>
              <a:pPr eaLnBrk="1" hangingPunct="1"/>
              <a:t>17</a:t>
            </a:fld>
            <a:endParaRPr lang="en-US" altLang="en-US">
              <a:solidFill>
                <a:schemeClr val="tx2"/>
              </a:solidFill>
              <a:latin typeface="Corbel" panose="020B05030202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14400"/>
          </a:xfrm>
        </p:spPr>
        <p:txBody>
          <a:bodyPr>
            <a:normAutofit/>
          </a:bodyPr>
          <a:lstStyle/>
          <a:p>
            <a:pPr algn="ctr" eaLnBrk="1" fontAlgn="auto" hangingPunct="1">
              <a:spcAft>
                <a:spcPts val="0"/>
              </a:spcAft>
              <a:defRPr/>
            </a:pPr>
            <a:r>
              <a:rPr lang="en-US" sz="4000" b="1" dirty="0" smtClean="0"/>
              <a:t>Outline</a:t>
            </a:r>
            <a:endParaRPr lang="en-US" sz="4000" b="1" dirty="0"/>
          </a:p>
        </p:txBody>
      </p:sp>
      <p:sp>
        <p:nvSpPr>
          <p:cNvPr id="3" name="Content Placeholder 2"/>
          <p:cNvSpPr>
            <a:spLocks noGrp="1"/>
          </p:cNvSpPr>
          <p:nvPr>
            <p:ph idx="1"/>
          </p:nvPr>
        </p:nvSpPr>
        <p:spPr>
          <a:xfrm>
            <a:off x="457200" y="1371600"/>
            <a:ext cx="8420100" cy="5349876"/>
          </a:xfrm>
        </p:spPr>
        <p:txBody>
          <a:bodyPr>
            <a:normAutofit/>
          </a:bodyPr>
          <a:lstStyle/>
          <a:p>
            <a:pPr algn="ctr" eaLnBrk="1" hangingPunct="1"/>
            <a:r>
              <a:rPr lang="en-US" altLang="en-US" sz="4800" dirty="0" smtClean="0"/>
              <a:t>A bit of history</a:t>
            </a:r>
          </a:p>
          <a:p>
            <a:pPr marL="0" indent="0" algn="ctr" eaLnBrk="1" hangingPunct="1">
              <a:buNone/>
            </a:pPr>
            <a:endParaRPr lang="en-US" altLang="en-US" sz="4800" dirty="0" smtClean="0"/>
          </a:p>
          <a:p>
            <a:pPr algn="ctr" eaLnBrk="1" hangingPunct="1"/>
            <a:r>
              <a:rPr lang="en-US" altLang="en-US" sz="4800" dirty="0" smtClean="0"/>
              <a:t>Processed Food Defined</a:t>
            </a:r>
          </a:p>
          <a:p>
            <a:pPr marL="0" indent="0" algn="ctr" eaLnBrk="1" hangingPunct="1">
              <a:buNone/>
            </a:pPr>
            <a:endParaRPr lang="en-US" altLang="en-US" sz="4800" dirty="0" smtClean="0"/>
          </a:p>
          <a:p>
            <a:pPr algn="ctr" eaLnBrk="1" hangingPunct="1"/>
            <a:r>
              <a:rPr lang="en-US" altLang="en-US" sz="4800" dirty="0">
                <a:solidFill>
                  <a:srgbClr val="FF0000"/>
                </a:solidFill>
              </a:rPr>
              <a:t>F</a:t>
            </a:r>
            <a:r>
              <a:rPr lang="en-US" altLang="en-US" sz="4800" dirty="0" smtClean="0">
                <a:solidFill>
                  <a:srgbClr val="FF0000"/>
                </a:solidFill>
              </a:rPr>
              <a:t>ood </a:t>
            </a:r>
            <a:r>
              <a:rPr lang="en-US" altLang="en-US" sz="4800" dirty="0">
                <a:solidFill>
                  <a:srgbClr val="FF0000"/>
                </a:solidFill>
              </a:rPr>
              <a:t>P</a:t>
            </a:r>
            <a:r>
              <a:rPr lang="en-US" altLang="en-US" sz="4800" dirty="0" smtClean="0">
                <a:solidFill>
                  <a:srgbClr val="FF0000"/>
                </a:solidFill>
              </a:rPr>
              <a:t>rocessing Defined</a:t>
            </a:r>
          </a:p>
          <a:p>
            <a:pPr algn="ctr" eaLnBrk="1" hangingPunct="1">
              <a:buFont typeface="Wingdings" panose="05000000000000000000" pitchFamily="2" charset="2"/>
              <a:buNone/>
            </a:pPr>
            <a:endParaRPr lang="en-US" altLang="en-US" sz="4800" dirty="0" smtClean="0"/>
          </a:p>
          <a:p>
            <a:pPr algn="ctr" eaLnBrk="1" hangingPunct="1">
              <a:buFont typeface="Wingdings" panose="05000000000000000000" pitchFamily="2" charset="2"/>
              <a:buNone/>
            </a:pPr>
            <a:endParaRPr lang="en-US" altLang="en-US" sz="4800" dirty="0" smtClean="0"/>
          </a:p>
          <a:p>
            <a:pPr algn="ctr" eaLnBrk="1" hangingPunct="1">
              <a:buFont typeface="Wingdings" panose="05000000000000000000" pitchFamily="2" charset="2"/>
              <a:buNone/>
            </a:pPr>
            <a:endParaRPr lang="en-US" altLang="en-US" sz="4800" dirty="0" smtClean="0"/>
          </a:p>
          <a:p>
            <a:pPr algn="ctr" eaLnBrk="1" hangingPunct="1"/>
            <a:endParaRPr lang="en-US" altLang="en-US" sz="4800" dirty="0" smtClean="0"/>
          </a:p>
          <a:p>
            <a:pPr eaLnBrk="1" hangingPunct="1"/>
            <a:endParaRPr lang="en-US" altLang="en-US" sz="4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101F8C-F817-4CC4-A9F4-89779E138CBE}" type="slidenum">
              <a:rPr lang="en-US" altLang="en-US">
                <a:solidFill>
                  <a:schemeClr val="tx2"/>
                </a:solidFill>
                <a:latin typeface="Corbel" panose="020B0503020204020204" pitchFamily="34" charset="0"/>
              </a:rPr>
              <a:pPr eaLnBrk="1" hangingPunct="1"/>
              <a:t>18</a:t>
            </a:fld>
            <a:endParaRPr lang="en-US" altLang="en-US">
              <a:solidFill>
                <a:schemeClr val="tx2"/>
              </a:solidFill>
              <a:latin typeface="Corbel" panose="020B0503020204020204" pitchFamily="34" charset="0"/>
            </a:endParaRPr>
          </a:p>
        </p:txBody>
      </p:sp>
    </p:spTree>
    <p:extLst>
      <p:ext uri="{BB962C8B-B14F-4D97-AF65-F5344CB8AC3E}">
        <p14:creationId xmlns:p14="http://schemas.microsoft.com/office/powerpoint/2010/main" val="709095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28650" y="1"/>
            <a:ext cx="7886700" cy="1295400"/>
          </a:xfrm>
        </p:spPr>
        <p:txBody>
          <a:bodyPr>
            <a:normAutofit/>
          </a:bodyPr>
          <a:lstStyle/>
          <a:p>
            <a:pPr algn="ctr"/>
            <a:r>
              <a:rPr lang="en-US" altLang="en-US" sz="5400" b="1" dirty="0" smtClean="0"/>
              <a:t>Objectives of Processing</a:t>
            </a:r>
          </a:p>
        </p:txBody>
      </p:sp>
      <p:sp>
        <p:nvSpPr>
          <p:cNvPr id="3" name="Content Placeholder 2"/>
          <p:cNvSpPr>
            <a:spLocks noGrp="1"/>
          </p:cNvSpPr>
          <p:nvPr>
            <p:ph idx="1"/>
          </p:nvPr>
        </p:nvSpPr>
        <p:spPr>
          <a:xfrm>
            <a:off x="533400" y="1295401"/>
            <a:ext cx="8382000" cy="5410199"/>
          </a:xfrm>
        </p:spPr>
        <p:txBody>
          <a:bodyPr>
            <a:normAutofit lnSpcReduction="10000"/>
          </a:bodyPr>
          <a:lstStyle/>
          <a:p>
            <a:pPr algn="ctr"/>
            <a:r>
              <a:rPr lang="en-US" altLang="en-US" sz="4400" dirty="0" smtClean="0"/>
              <a:t>Make new structures or improve existing structures</a:t>
            </a:r>
          </a:p>
          <a:p>
            <a:pPr algn="ctr"/>
            <a:endParaRPr lang="en-US" altLang="en-US" sz="4400" dirty="0" smtClean="0"/>
          </a:p>
          <a:p>
            <a:pPr algn="ctr"/>
            <a:r>
              <a:rPr lang="en-US" altLang="en-US" sz="4400" dirty="0" smtClean="0"/>
              <a:t>Alter sensory properties</a:t>
            </a:r>
          </a:p>
          <a:p>
            <a:pPr algn="ctr"/>
            <a:endParaRPr lang="en-US" altLang="en-US" sz="4400" dirty="0" smtClean="0"/>
          </a:p>
          <a:p>
            <a:pPr algn="ctr"/>
            <a:r>
              <a:rPr lang="en-US" altLang="en-US" sz="4400" dirty="0" smtClean="0"/>
              <a:t>Improve nutrient availability</a:t>
            </a:r>
          </a:p>
          <a:p>
            <a:pPr algn="ctr"/>
            <a:endParaRPr lang="en-US" altLang="en-US" sz="4400" dirty="0" smtClean="0"/>
          </a:p>
          <a:p>
            <a:pPr algn="ctr"/>
            <a:r>
              <a:rPr lang="en-US" altLang="en-US" sz="4400" dirty="0" smtClean="0"/>
              <a:t>Extend shelf life</a:t>
            </a:r>
          </a:p>
          <a:p>
            <a:pPr algn="ctr"/>
            <a:endParaRPr lang="en-US" altLang="en-US" sz="5400" dirty="0" smtClean="0"/>
          </a:p>
        </p:txBody>
      </p:sp>
    </p:spTree>
    <p:extLst>
      <p:ext uri="{BB962C8B-B14F-4D97-AF65-F5344CB8AC3E}">
        <p14:creationId xmlns:p14="http://schemas.microsoft.com/office/powerpoint/2010/main" val="2434297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646237"/>
          </a:xfrm>
        </p:spPr>
        <p:txBody>
          <a:bodyPr>
            <a:normAutofit/>
          </a:bodyPr>
          <a:lstStyle/>
          <a:p>
            <a:pPr marL="0" marR="0" algn="ctr">
              <a:spcBef>
                <a:spcPts val="0"/>
              </a:spcBef>
              <a:spcAft>
                <a:spcPts val="0"/>
              </a:spcAft>
            </a:pPr>
            <a:r>
              <a:rPr lang="en-US" sz="17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IUFoST began </a:t>
            </a:r>
            <a:r>
              <a:rPr lang="en-US" sz="17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its partnership </a:t>
            </a:r>
            <a:r>
              <a:rPr lang="en-US" sz="17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with </a:t>
            </a:r>
            <a:r>
              <a:rPr lang="en-US" sz="1700" b="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CMPi</a:t>
            </a:r>
            <a:r>
              <a:rPr lang="en-US" sz="17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7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(UBM) in </a:t>
            </a:r>
            <a:r>
              <a:rPr lang="en-US" sz="17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2002</a:t>
            </a:r>
            <a:br>
              <a:rPr lang="en-US" sz="17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17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17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Purpose </a:t>
            </a:r>
            <a:r>
              <a:rPr lang="en-US" sz="1800" dirty="0">
                <a:latin typeface="Calibri" panose="020F0502020204030204" pitchFamily="34" charset="0"/>
                <a:ea typeface="Calibri" panose="020F0502020204030204" pitchFamily="34" charset="0"/>
                <a:cs typeface="Times New Roman" panose="02020603050405020304" pitchFamily="18" charset="0"/>
              </a:rPr>
              <a:t>of the partnership: Complement IUFoST’s scientific expertise and global resource </a:t>
            </a:r>
            <a:r>
              <a:rPr lang="en-US" sz="1800" dirty="0" smtClean="0">
                <a:latin typeface="Calibri" panose="020F0502020204030204" pitchFamily="34" charset="0"/>
                <a:ea typeface="Calibri" panose="020F0502020204030204" pitchFamily="34" charset="0"/>
                <a:cs typeface="Times New Roman" panose="02020603050405020304" pitchFamily="18" charset="0"/>
              </a:rPr>
              <a:t>with UBM’s </a:t>
            </a:r>
            <a:r>
              <a:rPr lang="en-US" sz="1800" dirty="0">
                <a:latin typeface="Calibri" panose="020F0502020204030204" pitchFamily="34" charset="0"/>
                <a:ea typeface="Calibri" panose="020F0502020204030204" pitchFamily="34" charset="0"/>
                <a:cs typeface="Times New Roman" panose="02020603050405020304" pitchFamily="18" charset="0"/>
              </a:rPr>
              <a:t>commercial expertise and global reach</a:t>
            </a:r>
            <a:r>
              <a:rPr lang="en-US" sz="17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17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628650" y="1295400"/>
            <a:ext cx="7886700" cy="5426076"/>
          </a:xfrm>
        </p:spPr>
        <p:txBody>
          <a:bodyPr>
            <a:normAutofit/>
          </a:bodyPr>
          <a:lstStyle/>
          <a:p>
            <a:pPr marL="0" marR="0" indent="0" algn="ctr">
              <a:spcBef>
                <a:spcPts val="0"/>
              </a:spcBef>
              <a:spcAft>
                <a:spcPts val="0"/>
              </a:spcAft>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Examples </a:t>
            </a:r>
            <a:r>
              <a:rPr lang="en-US" sz="2400" dirty="0">
                <a:latin typeface="Calibri" panose="020F0502020204030204" pitchFamily="34" charset="0"/>
                <a:ea typeface="Calibri" panose="020F0502020204030204" pitchFamily="34" charset="0"/>
                <a:cs typeface="Times New Roman" panose="02020603050405020304" pitchFamily="18" charset="0"/>
              </a:rPr>
              <a:t>of </a:t>
            </a:r>
            <a:r>
              <a:rPr lang="en-US" sz="2400" dirty="0" smtClean="0">
                <a:latin typeface="Calibri" panose="020F0502020204030204" pitchFamily="34" charset="0"/>
                <a:ea typeface="Calibri" panose="020F0502020204030204" pitchFamily="34" charset="0"/>
                <a:cs typeface="Times New Roman" panose="02020603050405020304" pitchFamily="18" charset="0"/>
              </a:rPr>
              <a:t>contributions from IUFoST: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Assisted with </a:t>
            </a:r>
            <a:r>
              <a:rPr lang="en-US" sz="2400" dirty="0" smtClean="0">
                <a:latin typeface="Calibri" panose="020F0502020204030204" pitchFamily="34" charset="0"/>
                <a:ea typeface="Calibri" panose="020F0502020204030204" pitchFamily="34" charset="0"/>
                <a:cs typeface="Times New Roman" panose="02020603050405020304" pitchFamily="18" charset="0"/>
              </a:rPr>
              <a:t>marketing </a:t>
            </a:r>
            <a:r>
              <a:rPr lang="en-US" sz="2400" dirty="0">
                <a:latin typeface="Calibri" panose="020F0502020204030204" pitchFamily="34" charset="0"/>
                <a:ea typeface="Calibri" panose="020F0502020204030204" pitchFamily="34" charset="0"/>
                <a:cs typeface="Times New Roman" panose="02020603050405020304" pitchFamily="18" charset="0"/>
              </a:rPr>
              <a:t>and communications support for UBM for all global </a:t>
            </a:r>
            <a:r>
              <a:rPr lang="en-US" sz="2400" dirty="0" smtClean="0">
                <a:latin typeface="Calibri" panose="020F0502020204030204" pitchFamily="34" charset="0"/>
                <a:ea typeface="Calibri" panose="020F0502020204030204" pitchFamily="34" charset="0"/>
                <a:cs typeface="Times New Roman" panose="02020603050405020304" pitchFamily="18" charset="0"/>
              </a:rPr>
              <a:t>events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Arranged for speaker support </a:t>
            </a:r>
            <a:r>
              <a:rPr lang="en-US" sz="2400" dirty="0" smtClean="0">
                <a:latin typeface="Calibri" panose="020F0502020204030204" pitchFamily="34" charset="0"/>
                <a:ea typeface="Calibri" panose="020F0502020204030204" pitchFamily="34" charset="0"/>
                <a:cs typeface="Times New Roman" panose="02020603050405020304" pitchFamily="18" charset="0"/>
              </a:rPr>
              <a:t>and the </a:t>
            </a:r>
            <a:r>
              <a:rPr lang="en-US" sz="2400" dirty="0">
                <a:latin typeface="Calibri" panose="020F0502020204030204" pitchFamily="34" charset="0"/>
                <a:ea typeface="Calibri" panose="020F0502020204030204" pitchFamily="34" charset="0"/>
                <a:cs typeface="Times New Roman" panose="02020603050405020304" pitchFamily="18" charset="0"/>
              </a:rPr>
              <a:t>top </a:t>
            </a:r>
            <a:r>
              <a:rPr lang="en-US" sz="2400" dirty="0" smtClean="0">
                <a:latin typeface="Calibri" panose="020F0502020204030204" pitchFamily="34" charset="0"/>
                <a:ea typeface="Calibri" panose="020F0502020204030204" pitchFamily="34" charset="0"/>
                <a:cs typeface="Times New Roman" panose="02020603050405020304" pitchFamily="18" charset="0"/>
              </a:rPr>
              <a:t>executives </a:t>
            </a:r>
            <a:r>
              <a:rPr lang="en-US" sz="2400" dirty="0">
                <a:latin typeface="Calibri" panose="020F0502020204030204" pitchFamily="34" charset="0"/>
                <a:ea typeface="Calibri" panose="020F0502020204030204" pitchFamily="34" charset="0"/>
                <a:cs typeface="Times New Roman" panose="02020603050405020304" pitchFamily="18" charset="0"/>
              </a:rPr>
              <a:t>of IUFoST to </a:t>
            </a:r>
            <a:r>
              <a:rPr lang="en-US" sz="2400" dirty="0" smtClean="0">
                <a:latin typeface="Calibri" panose="020F0502020204030204" pitchFamily="34" charset="0"/>
                <a:ea typeface="Calibri" panose="020F0502020204030204" pitchFamily="34" charset="0"/>
                <a:cs typeface="Times New Roman" panose="02020603050405020304" pitchFamily="18" charset="0"/>
              </a:rPr>
              <a:t>attend these </a:t>
            </a:r>
            <a:r>
              <a:rPr lang="en-US" sz="2400" dirty="0" smtClean="0">
                <a:latin typeface="Calibri" panose="020F0502020204030204" pitchFamily="34" charset="0"/>
                <a:ea typeface="Calibri" panose="020F0502020204030204" pitchFamily="34" charset="0"/>
                <a:cs typeface="Times New Roman" panose="02020603050405020304" pitchFamily="18" charset="0"/>
              </a:rPr>
              <a:t>events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Provided articles by leading international experts for the Food Ingredients magazine </a:t>
            </a:r>
          </a:p>
          <a:p>
            <a:pPr marL="342900" marR="0" lvl="0" indent="-342900" algn="ctr">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Provided access to information bulletins in a proprietary manner for </a:t>
            </a:r>
            <a:r>
              <a:rPr lang="en-US" sz="2400" dirty="0" smtClean="0">
                <a:latin typeface="Calibri" panose="020F0502020204030204" pitchFamily="34" charset="0"/>
                <a:ea typeface="Calibri" panose="020F0502020204030204" pitchFamily="34" charset="0"/>
                <a:cs typeface="Times New Roman" panose="02020603050405020304" pitchFamily="18" charset="0"/>
              </a:rPr>
              <a:t>UBM e.g. </a:t>
            </a:r>
            <a:r>
              <a:rPr lang="en-US" sz="2400" i="1" dirty="0" smtClean="0">
                <a:latin typeface="Calibri" panose="020F0502020204030204" pitchFamily="34" charset="0"/>
                <a:ea typeface="Calibri" panose="020F0502020204030204" pitchFamily="34" charset="0"/>
                <a:cs typeface="Times New Roman" panose="02020603050405020304" pitchFamily="18" charset="0"/>
              </a:rPr>
              <a:t>Food </a:t>
            </a:r>
            <a:r>
              <a:rPr lang="en-US" sz="2400" i="1" dirty="0">
                <a:latin typeface="Calibri" panose="020F0502020204030204" pitchFamily="34" charset="0"/>
                <a:ea typeface="Calibri" panose="020F0502020204030204" pitchFamily="34" charset="0"/>
                <a:cs typeface="Times New Roman" panose="02020603050405020304" pitchFamily="18" charset="0"/>
              </a:rPr>
              <a:t>Traceability, Food Composition Databases, Dietary Sodium and Health, Regulation of Natural Health Products, Chemical Hazards in Foods, Functional Foods, Food </a:t>
            </a:r>
            <a:r>
              <a:rPr lang="en-US" sz="2400" i="1" dirty="0" smtClean="0">
                <a:latin typeface="Calibri" panose="020F0502020204030204" pitchFamily="34" charset="0"/>
                <a:ea typeface="Calibri" panose="020F0502020204030204" pitchFamily="34" charset="0"/>
                <a:cs typeface="Times New Roman" panose="02020603050405020304" pitchFamily="18" charset="0"/>
              </a:rPr>
              <a:t>Allergy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At UBM’s request in 2010, added two IUFoST awards to the Hi/Fi Excellence Awards: </a:t>
            </a:r>
          </a:p>
          <a:p>
            <a:pPr marL="285750" marR="0" indent="0" algn="ctr">
              <a:spcBef>
                <a:spcPts val="0"/>
              </a:spcBef>
              <a:spcAft>
                <a:spcPts val="0"/>
              </a:spcAft>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IUFoST </a:t>
            </a:r>
            <a:r>
              <a:rPr lang="en-US" sz="2400" dirty="0">
                <a:latin typeface="Calibri" panose="020F0502020204030204" pitchFamily="34" charset="0"/>
                <a:ea typeface="Calibri" panose="020F0502020204030204" pitchFamily="34" charset="0"/>
                <a:cs typeface="Times New Roman" panose="02020603050405020304" pitchFamily="18" charset="0"/>
              </a:rPr>
              <a:t>Lifetime Achievement Award and a Young Scientist Award.</a:t>
            </a:r>
          </a:p>
          <a:p>
            <a:endParaRPr lang="en-US" dirty="0"/>
          </a:p>
        </p:txBody>
      </p:sp>
      <p:sp>
        <p:nvSpPr>
          <p:cNvPr id="4" name="Slide Number Placeholder 3"/>
          <p:cNvSpPr>
            <a:spLocks noGrp="1"/>
          </p:cNvSpPr>
          <p:nvPr>
            <p:ph type="sldNum" sz="quarter" idx="12"/>
          </p:nvPr>
        </p:nvSpPr>
        <p:spPr/>
        <p:txBody>
          <a:bodyPr/>
          <a:lstStyle/>
          <a:p>
            <a:fld id="{B49F8600-288C-4CE8-9C1D-7867F717D1D9}" type="slidenum">
              <a:rPr lang="en-US" altLang="en-US" smtClean="0"/>
              <a:pPr/>
              <a:t>2</a:t>
            </a:fld>
            <a:endParaRPr lang="en-US" altLang="en-US"/>
          </a:p>
        </p:txBody>
      </p:sp>
    </p:spTree>
    <p:extLst>
      <p:ext uri="{BB962C8B-B14F-4D97-AF65-F5344CB8AC3E}">
        <p14:creationId xmlns:p14="http://schemas.microsoft.com/office/powerpoint/2010/main" val="363471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90600"/>
          </a:xfrm>
        </p:spPr>
        <p:txBody>
          <a:bodyPr>
            <a:normAutofit/>
          </a:bodyPr>
          <a:lstStyle/>
          <a:p>
            <a:pPr algn="ctr"/>
            <a:r>
              <a:rPr lang="en-US" altLang="en-US" sz="4400" b="1" dirty="0"/>
              <a:t>Objectives of Processing</a:t>
            </a:r>
            <a:endParaRPr lang="en-US" sz="4400" dirty="0"/>
          </a:p>
        </p:txBody>
      </p:sp>
      <p:sp>
        <p:nvSpPr>
          <p:cNvPr id="3" name="Content Placeholder 2"/>
          <p:cNvSpPr>
            <a:spLocks noGrp="1"/>
          </p:cNvSpPr>
          <p:nvPr>
            <p:ph idx="1"/>
          </p:nvPr>
        </p:nvSpPr>
        <p:spPr>
          <a:xfrm>
            <a:off x="628650" y="838200"/>
            <a:ext cx="7886700" cy="6019800"/>
          </a:xfrm>
        </p:spPr>
        <p:txBody>
          <a:bodyPr>
            <a:normAutofit/>
          </a:bodyPr>
          <a:lstStyle/>
          <a:p>
            <a:r>
              <a:rPr lang="en-US" sz="2400" dirty="0"/>
              <a:t>Thermal stabilization (preservation) </a:t>
            </a:r>
            <a:r>
              <a:rPr lang="en-US" sz="2400" dirty="0" smtClean="0"/>
              <a:t>processes</a:t>
            </a:r>
          </a:p>
          <a:p>
            <a:endParaRPr lang="en-US" sz="2400" dirty="0"/>
          </a:p>
          <a:p>
            <a:r>
              <a:rPr lang="en-US" sz="2400" dirty="0" err="1"/>
              <a:t>Nonthermal</a:t>
            </a:r>
            <a:r>
              <a:rPr lang="en-US" sz="2400" dirty="0"/>
              <a:t> stabilization </a:t>
            </a:r>
            <a:r>
              <a:rPr lang="en-US" sz="2400" dirty="0" smtClean="0"/>
              <a:t>processes</a:t>
            </a:r>
          </a:p>
          <a:p>
            <a:endParaRPr lang="en-US" sz="2400" dirty="0"/>
          </a:p>
          <a:p>
            <a:r>
              <a:rPr lang="en-US" sz="2400" dirty="0"/>
              <a:t>Cooling and </a:t>
            </a:r>
            <a:r>
              <a:rPr lang="en-US" sz="2400" dirty="0" smtClean="0"/>
              <a:t>freezing</a:t>
            </a:r>
          </a:p>
          <a:p>
            <a:endParaRPr lang="en-US" sz="2400" dirty="0"/>
          </a:p>
          <a:p>
            <a:r>
              <a:rPr lang="en-US" sz="2400" dirty="0"/>
              <a:t>Dehydration </a:t>
            </a:r>
            <a:r>
              <a:rPr lang="en-US" sz="2400" dirty="0" smtClean="0"/>
              <a:t>processes</a:t>
            </a:r>
          </a:p>
          <a:p>
            <a:endParaRPr lang="en-US" sz="2400" dirty="0"/>
          </a:p>
          <a:p>
            <a:r>
              <a:rPr lang="en-US" sz="2400" dirty="0"/>
              <a:t>Separation and isolation </a:t>
            </a:r>
            <a:r>
              <a:rPr lang="en-US" sz="2400" dirty="0" smtClean="0"/>
              <a:t>processes</a:t>
            </a:r>
          </a:p>
          <a:p>
            <a:endParaRPr lang="en-US" sz="2400" dirty="0"/>
          </a:p>
          <a:p>
            <a:r>
              <a:rPr lang="en-US" sz="2400" dirty="0"/>
              <a:t>Chemical and biochemical </a:t>
            </a:r>
            <a:r>
              <a:rPr lang="en-US" sz="2400" dirty="0" smtClean="0"/>
              <a:t>conversion</a:t>
            </a:r>
          </a:p>
          <a:p>
            <a:endParaRPr lang="en-US" sz="2400" dirty="0"/>
          </a:p>
          <a:p>
            <a:r>
              <a:rPr lang="en-US" sz="2400" dirty="0"/>
              <a:t>Mixing and structuring processes</a:t>
            </a:r>
          </a:p>
        </p:txBody>
      </p:sp>
      <p:sp>
        <p:nvSpPr>
          <p:cNvPr id="4" name="Slide Number Placeholder 3"/>
          <p:cNvSpPr>
            <a:spLocks noGrp="1"/>
          </p:cNvSpPr>
          <p:nvPr>
            <p:ph type="sldNum" sz="quarter" idx="12"/>
          </p:nvPr>
        </p:nvSpPr>
        <p:spPr/>
        <p:txBody>
          <a:bodyPr/>
          <a:lstStyle/>
          <a:p>
            <a:fld id="{B49F8600-288C-4CE8-9C1D-7867F717D1D9}" type="slidenum">
              <a:rPr lang="en-US" altLang="en-US" smtClean="0"/>
              <a:pPr/>
              <a:t>20</a:t>
            </a:fld>
            <a:endParaRPr lang="en-US" altLang="en-US"/>
          </a:p>
        </p:txBody>
      </p:sp>
    </p:spTree>
    <p:extLst>
      <p:ext uri="{BB962C8B-B14F-4D97-AF65-F5344CB8AC3E}">
        <p14:creationId xmlns:p14="http://schemas.microsoft.com/office/powerpoint/2010/main" val="174382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28650" y="1"/>
            <a:ext cx="7886700" cy="1295400"/>
          </a:xfrm>
        </p:spPr>
        <p:txBody>
          <a:bodyPr>
            <a:normAutofit/>
          </a:bodyPr>
          <a:lstStyle/>
          <a:p>
            <a:pPr algn="ctr"/>
            <a:r>
              <a:rPr lang="en-US" altLang="en-US" sz="5400" b="1" dirty="0" smtClean="0"/>
              <a:t>Objectives of Processing</a:t>
            </a:r>
          </a:p>
        </p:txBody>
      </p:sp>
      <p:sp>
        <p:nvSpPr>
          <p:cNvPr id="3" name="Content Placeholder 2"/>
          <p:cNvSpPr>
            <a:spLocks noGrp="1"/>
          </p:cNvSpPr>
          <p:nvPr>
            <p:ph idx="1"/>
          </p:nvPr>
        </p:nvSpPr>
        <p:spPr>
          <a:xfrm>
            <a:off x="533400" y="1066800"/>
            <a:ext cx="8382000" cy="5638800"/>
          </a:xfrm>
        </p:spPr>
        <p:txBody>
          <a:bodyPr>
            <a:normAutofit/>
          </a:bodyPr>
          <a:lstStyle/>
          <a:p>
            <a:pPr algn="ctr"/>
            <a:r>
              <a:rPr lang="en-US" altLang="en-US" sz="4400" dirty="0" smtClean="0">
                <a:solidFill>
                  <a:srgbClr val="FF0000"/>
                </a:solidFill>
              </a:rPr>
              <a:t>Make new structures or improve existing structures</a:t>
            </a:r>
          </a:p>
          <a:p>
            <a:pPr algn="ctr"/>
            <a:endParaRPr lang="en-US" altLang="en-US" sz="4400" dirty="0" smtClean="0">
              <a:solidFill>
                <a:srgbClr val="FF0000"/>
              </a:solidFill>
            </a:endParaRPr>
          </a:p>
          <a:p>
            <a:pPr algn="ctr"/>
            <a:r>
              <a:rPr lang="en-US" altLang="en-US" sz="4400" dirty="0" smtClean="0"/>
              <a:t>Alter sensory properties</a:t>
            </a:r>
          </a:p>
          <a:p>
            <a:pPr algn="ctr"/>
            <a:endParaRPr lang="en-US" altLang="en-US" sz="4400" dirty="0" smtClean="0"/>
          </a:p>
          <a:p>
            <a:pPr algn="ctr"/>
            <a:r>
              <a:rPr lang="en-US" altLang="en-US" sz="4400" dirty="0" smtClean="0"/>
              <a:t>Improve nutrient availability</a:t>
            </a:r>
          </a:p>
          <a:p>
            <a:pPr algn="ctr"/>
            <a:endParaRPr lang="en-US" altLang="en-US" sz="4400" dirty="0" smtClean="0"/>
          </a:p>
          <a:p>
            <a:pPr algn="ctr"/>
            <a:r>
              <a:rPr lang="en-US" altLang="en-US" sz="4400" dirty="0" smtClean="0"/>
              <a:t>Extend shelf life</a:t>
            </a:r>
          </a:p>
          <a:p>
            <a:pPr algn="ctr"/>
            <a:endParaRPr lang="en-US" altLang="en-US" sz="5400" dirty="0" smtClean="0"/>
          </a:p>
        </p:txBody>
      </p:sp>
    </p:spTree>
    <p:extLst>
      <p:ext uri="{BB962C8B-B14F-4D97-AF65-F5344CB8AC3E}">
        <p14:creationId xmlns:p14="http://schemas.microsoft.com/office/powerpoint/2010/main" val="3722044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0"/>
            <a:ext cx="7886700" cy="6721476"/>
          </a:xfrm>
        </p:spPr>
        <p:txBody>
          <a:bodyPr>
            <a:normAutofit/>
          </a:bodyPr>
          <a:lstStyle/>
          <a:p>
            <a:pPr algn="ctr"/>
            <a:r>
              <a:rPr lang="en-US" sz="4800" b="1" dirty="0" smtClean="0"/>
              <a:t>Ice Cream</a:t>
            </a:r>
            <a:br>
              <a:rPr lang="en-US" sz="4800" b="1" dirty="0" smtClean="0"/>
            </a:br>
            <a:r>
              <a:rPr lang="en-US" sz="4800" b="1" dirty="0" smtClean="0"/>
              <a:t/>
            </a:r>
            <a:br>
              <a:rPr lang="en-US" sz="4800" b="1" dirty="0" smtClean="0"/>
            </a:br>
            <a:r>
              <a:rPr lang="en-US" sz="4800" b="1" dirty="0" smtClean="0"/>
              <a:t>Pasta</a:t>
            </a:r>
            <a:br>
              <a:rPr lang="en-US" sz="4800" b="1" dirty="0" smtClean="0"/>
            </a:br>
            <a:r>
              <a:rPr lang="en-US" sz="4800" b="1" dirty="0" smtClean="0"/>
              <a:t/>
            </a:r>
            <a:br>
              <a:rPr lang="en-US" sz="4800" b="1" dirty="0" smtClean="0"/>
            </a:br>
            <a:r>
              <a:rPr lang="en-US" sz="4800" b="1" dirty="0" smtClean="0"/>
              <a:t>Bread</a:t>
            </a:r>
            <a:br>
              <a:rPr lang="en-US" sz="4800" b="1" dirty="0" smtClean="0"/>
            </a:br>
            <a:r>
              <a:rPr lang="en-US" sz="4800" b="1" dirty="0" smtClean="0"/>
              <a:t/>
            </a:r>
            <a:br>
              <a:rPr lang="en-US" sz="4800" b="1" dirty="0" smtClean="0"/>
            </a:br>
            <a:r>
              <a:rPr lang="en-US" sz="4800" b="1" dirty="0" smtClean="0"/>
              <a:t>Baked Doughs</a:t>
            </a:r>
            <a:br>
              <a:rPr lang="en-US" sz="4800" b="1" dirty="0" smtClean="0"/>
            </a:br>
            <a:r>
              <a:rPr lang="en-US" sz="4800" b="1" dirty="0" smtClean="0"/>
              <a:t/>
            </a:r>
            <a:br>
              <a:rPr lang="en-US" sz="4800" b="1" dirty="0" smtClean="0"/>
            </a:br>
            <a:endParaRPr lang="en-US" sz="4800" b="1" dirty="0"/>
          </a:p>
        </p:txBody>
      </p:sp>
      <p:sp>
        <p:nvSpPr>
          <p:cNvPr id="4" name="Slide Number Placeholder 3"/>
          <p:cNvSpPr>
            <a:spLocks noGrp="1"/>
          </p:cNvSpPr>
          <p:nvPr>
            <p:ph type="sldNum" sz="quarter" idx="12"/>
          </p:nvPr>
        </p:nvSpPr>
        <p:spPr/>
        <p:txBody>
          <a:bodyPr/>
          <a:lstStyle/>
          <a:p>
            <a:fld id="{B49F8600-288C-4CE8-9C1D-7867F717D1D9}" type="slidenum">
              <a:rPr lang="en-US" altLang="en-US" smtClean="0"/>
              <a:pPr/>
              <a:t>22</a:t>
            </a:fld>
            <a:endParaRPr lang="en-US" altLang="en-US"/>
          </a:p>
        </p:txBody>
      </p:sp>
    </p:spTree>
    <p:extLst>
      <p:ext uri="{BB962C8B-B14F-4D97-AF65-F5344CB8AC3E}">
        <p14:creationId xmlns:p14="http://schemas.microsoft.com/office/powerpoint/2010/main" val="2839204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28650" y="304800"/>
            <a:ext cx="7886700" cy="1295400"/>
          </a:xfrm>
        </p:spPr>
        <p:txBody>
          <a:bodyPr>
            <a:normAutofit fontScale="90000"/>
          </a:bodyPr>
          <a:lstStyle/>
          <a:p>
            <a:pPr algn="ctr"/>
            <a:r>
              <a:rPr lang="en-US" altLang="en-US" sz="5400" b="1" dirty="0" smtClean="0"/>
              <a:t>Objectives of </a:t>
            </a:r>
            <a:r>
              <a:rPr lang="en-US" altLang="en-US" sz="5400" b="1" dirty="0" smtClean="0"/>
              <a:t>Processing</a:t>
            </a:r>
            <a:br>
              <a:rPr lang="en-US" altLang="en-US" sz="5400" b="1" dirty="0" smtClean="0"/>
            </a:br>
            <a:endParaRPr lang="en-US" altLang="en-US" sz="5400" b="1" dirty="0" smtClean="0"/>
          </a:p>
        </p:txBody>
      </p:sp>
      <p:sp>
        <p:nvSpPr>
          <p:cNvPr id="3" name="Content Placeholder 2"/>
          <p:cNvSpPr>
            <a:spLocks noGrp="1"/>
          </p:cNvSpPr>
          <p:nvPr>
            <p:ph idx="1"/>
          </p:nvPr>
        </p:nvSpPr>
        <p:spPr>
          <a:xfrm>
            <a:off x="533400" y="1371600"/>
            <a:ext cx="8382000" cy="5791200"/>
          </a:xfrm>
        </p:spPr>
        <p:txBody>
          <a:bodyPr>
            <a:normAutofit lnSpcReduction="10000"/>
          </a:bodyPr>
          <a:lstStyle/>
          <a:p>
            <a:pPr algn="ctr"/>
            <a:r>
              <a:rPr lang="en-US" altLang="en-US" sz="4800" dirty="0" smtClean="0"/>
              <a:t>Make new structures or improve existing structures</a:t>
            </a:r>
          </a:p>
          <a:p>
            <a:pPr algn="ctr"/>
            <a:endParaRPr lang="en-US" altLang="en-US" sz="4800" dirty="0" smtClean="0"/>
          </a:p>
          <a:p>
            <a:pPr algn="ctr"/>
            <a:r>
              <a:rPr lang="en-US" altLang="en-US" sz="4800" dirty="0" smtClean="0">
                <a:solidFill>
                  <a:srgbClr val="FF0000"/>
                </a:solidFill>
              </a:rPr>
              <a:t>Alter sensory properties</a:t>
            </a:r>
          </a:p>
          <a:p>
            <a:pPr algn="ctr"/>
            <a:endParaRPr lang="en-US" altLang="en-US" sz="4800" dirty="0" smtClean="0"/>
          </a:p>
          <a:p>
            <a:pPr algn="ctr"/>
            <a:r>
              <a:rPr lang="en-US" altLang="en-US" sz="4800" dirty="0" smtClean="0"/>
              <a:t>Improve nutrient availability</a:t>
            </a:r>
          </a:p>
          <a:p>
            <a:pPr algn="ctr"/>
            <a:endParaRPr lang="en-US" altLang="en-US" sz="4800" dirty="0" smtClean="0">
              <a:solidFill>
                <a:srgbClr val="FF0000"/>
              </a:solidFill>
            </a:endParaRPr>
          </a:p>
          <a:p>
            <a:pPr algn="ctr"/>
            <a:r>
              <a:rPr lang="en-US" altLang="en-US" sz="4800" dirty="0" smtClean="0"/>
              <a:t>Extend shelf life</a:t>
            </a:r>
          </a:p>
          <a:p>
            <a:pPr algn="ctr"/>
            <a:endParaRPr lang="en-US" altLang="en-US" sz="5400" dirty="0" smtClean="0"/>
          </a:p>
        </p:txBody>
      </p:sp>
    </p:spTree>
    <p:extLst>
      <p:ext uri="{BB962C8B-B14F-4D97-AF65-F5344CB8AC3E}">
        <p14:creationId xmlns:p14="http://schemas.microsoft.com/office/powerpoint/2010/main" val="3984536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762000"/>
          </a:xfrm>
        </p:spPr>
        <p:txBody>
          <a:bodyPr/>
          <a:lstStyle/>
          <a:p>
            <a:r>
              <a:rPr lang="en-US" dirty="0" smtClean="0">
                <a:solidFill>
                  <a:srgbClr val="FF0000"/>
                </a:solidFill>
              </a:rPr>
              <a:t>Altering sensory properties</a:t>
            </a:r>
            <a:endParaRPr lang="en-US" dirty="0">
              <a:solidFill>
                <a:srgbClr val="FF0000"/>
              </a:solidFill>
            </a:endParaRPr>
          </a:p>
        </p:txBody>
      </p:sp>
      <p:sp>
        <p:nvSpPr>
          <p:cNvPr id="3" name="Content Placeholder 2"/>
          <p:cNvSpPr>
            <a:spLocks noGrp="1"/>
          </p:cNvSpPr>
          <p:nvPr>
            <p:ph idx="1"/>
          </p:nvPr>
        </p:nvSpPr>
        <p:spPr>
          <a:xfrm>
            <a:off x="628650" y="762000"/>
            <a:ext cx="7886700" cy="5959475"/>
          </a:xfrm>
        </p:spPr>
        <p:txBody>
          <a:bodyPr/>
          <a:lstStyle/>
          <a:p>
            <a:r>
              <a:rPr lang="en-US" sz="4000" dirty="0" smtClean="0"/>
              <a:t>Softening vegetable tissue like carrots</a:t>
            </a:r>
          </a:p>
          <a:p>
            <a:endParaRPr lang="en-US" sz="4000" dirty="0" smtClean="0"/>
          </a:p>
          <a:p>
            <a:r>
              <a:rPr lang="en-US" sz="4000" dirty="0" smtClean="0"/>
              <a:t>Dulce de </a:t>
            </a:r>
            <a:r>
              <a:rPr lang="en-US" sz="4000" dirty="0" err="1" smtClean="0"/>
              <a:t>leche</a:t>
            </a:r>
            <a:r>
              <a:rPr lang="en-US" sz="4000" dirty="0" smtClean="0"/>
              <a:t> (caramel)</a:t>
            </a:r>
          </a:p>
          <a:p>
            <a:endParaRPr lang="en-US" sz="4000" dirty="0" smtClean="0"/>
          </a:p>
          <a:p>
            <a:r>
              <a:rPr lang="en-US" sz="4000" dirty="0" smtClean="0"/>
              <a:t>Producing concentrated syrups</a:t>
            </a:r>
          </a:p>
          <a:p>
            <a:endParaRPr lang="en-US" sz="4000" dirty="0" smtClean="0"/>
          </a:p>
          <a:p>
            <a:r>
              <a:rPr lang="en-US" sz="4000" dirty="0" smtClean="0"/>
              <a:t>Producing flavors or odors (like coffee)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49F8600-288C-4CE8-9C1D-7867F717D1D9}" type="slidenum">
              <a:rPr lang="en-US" altLang="en-US" smtClean="0"/>
              <a:pPr/>
              <a:t>24</a:t>
            </a:fld>
            <a:endParaRPr lang="en-US" altLang="en-US"/>
          </a:p>
        </p:txBody>
      </p:sp>
    </p:spTree>
    <p:extLst>
      <p:ext uri="{BB962C8B-B14F-4D97-AF65-F5344CB8AC3E}">
        <p14:creationId xmlns:p14="http://schemas.microsoft.com/office/powerpoint/2010/main" val="85824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28650" y="1"/>
            <a:ext cx="7886700" cy="1295400"/>
          </a:xfrm>
        </p:spPr>
        <p:txBody>
          <a:bodyPr>
            <a:normAutofit/>
          </a:bodyPr>
          <a:lstStyle/>
          <a:p>
            <a:pPr algn="ctr"/>
            <a:r>
              <a:rPr lang="en-US" altLang="en-US" sz="5400" b="1" dirty="0" smtClean="0"/>
              <a:t>Objectives of Processing</a:t>
            </a:r>
          </a:p>
        </p:txBody>
      </p:sp>
      <p:sp>
        <p:nvSpPr>
          <p:cNvPr id="3" name="Content Placeholder 2"/>
          <p:cNvSpPr>
            <a:spLocks noGrp="1"/>
          </p:cNvSpPr>
          <p:nvPr>
            <p:ph idx="1"/>
          </p:nvPr>
        </p:nvSpPr>
        <p:spPr>
          <a:xfrm>
            <a:off x="533400" y="1219200"/>
            <a:ext cx="8382000" cy="5791200"/>
          </a:xfrm>
        </p:spPr>
        <p:txBody>
          <a:bodyPr>
            <a:normAutofit lnSpcReduction="10000"/>
          </a:bodyPr>
          <a:lstStyle/>
          <a:p>
            <a:pPr algn="ctr"/>
            <a:r>
              <a:rPr lang="en-US" altLang="en-US" sz="4800" dirty="0" smtClean="0"/>
              <a:t>Make new structures or improve existing structures</a:t>
            </a:r>
          </a:p>
          <a:p>
            <a:pPr algn="ctr"/>
            <a:endParaRPr lang="en-US" altLang="en-US" sz="4800" dirty="0" smtClean="0"/>
          </a:p>
          <a:p>
            <a:pPr algn="ctr"/>
            <a:r>
              <a:rPr lang="en-US" altLang="en-US" sz="4800" dirty="0" smtClean="0"/>
              <a:t>Alter sensory properties</a:t>
            </a:r>
          </a:p>
          <a:p>
            <a:pPr algn="ctr"/>
            <a:endParaRPr lang="en-US" altLang="en-US" sz="4800" dirty="0" smtClean="0"/>
          </a:p>
          <a:p>
            <a:pPr algn="ctr"/>
            <a:r>
              <a:rPr lang="en-US" altLang="en-US" sz="4800" dirty="0" smtClean="0">
                <a:solidFill>
                  <a:srgbClr val="FF0000"/>
                </a:solidFill>
              </a:rPr>
              <a:t>Improve nutrient availability</a:t>
            </a:r>
          </a:p>
          <a:p>
            <a:pPr algn="ctr"/>
            <a:endParaRPr lang="en-US" altLang="en-US" sz="4800" dirty="0" smtClean="0">
              <a:solidFill>
                <a:srgbClr val="FF0000"/>
              </a:solidFill>
            </a:endParaRPr>
          </a:p>
          <a:p>
            <a:pPr algn="ctr"/>
            <a:r>
              <a:rPr lang="en-US" altLang="en-US" sz="4800" dirty="0" smtClean="0"/>
              <a:t>Extend shelf life</a:t>
            </a:r>
          </a:p>
          <a:p>
            <a:pPr algn="ctr"/>
            <a:endParaRPr lang="en-US" altLang="en-US" sz="5400" dirty="0" smtClean="0"/>
          </a:p>
        </p:txBody>
      </p:sp>
    </p:spTree>
    <p:extLst>
      <p:ext uri="{BB962C8B-B14F-4D97-AF65-F5344CB8AC3E}">
        <p14:creationId xmlns:p14="http://schemas.microsoft.com/office/powerpoint/2010/main" val="869009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1"/>
            <a:ext cx="7772400" cy="1600200"/>
          </a:xfrm>
        </p:spPr>
        <p:txBody>
          <a:bodyPr/>
          <a:lstStyle/>
          <a:p>
            <a:pPr algn="ctr">
              <a:defRPr/>
            </a:pPr>
            <a:r>
              <a:rPr lang="en-US" sz="3200" b="1" u="sng" dirty="0" smtClean="0"/>
              <a:t>Adding Health Attributes to Foods</a:t>
            </a:r>
            <a:br>
              <a:rPr lang="en-US" sz="3200" b="1" u="sng" dirty="0" smtClean="0"/>
            </a:br>
            <a:r>
              <a:rPr lang="en-US" sz="3200" b="1" u="sng" dirty="0" smtClean="0"/>
              <a:t>Fortification of Foods</a:t>
            </a:r>
          </a:p>
        </p:txBody>
      </p:sp>
      <p:sp>
        <p:nvSpPr>
          <p:cNvPr id="19459" name="Rectangle 3"/>
          <p:cNvSpPr>
            <a:spLocks noGrp="1" noChangeArrowheads="1"/>
          </p:cNvSpPr>
          <p:nvPr>
            <p:ph idx="1"/>
          </p:nvPr>
        </p:nvSpPr>
        <p:spPr>
          <a:xfrm>
            <a:off x="628650" y="1447800"/>
            <a:ext cx="7886700" cy="4729163"/>
          </a:xfrm>
        </p:spPr>
        <p:txBody>
          <a:bodyPr>
            <a:normAutofit lnSpcReduction="10000"/>
          </a:bodyPr>
          <a:lstStyle/>
          <a:p>
            <a:pPr algn="ctr">
              <a:lnSpc>
                <a:spcPct val="90000"/>
              </a:lnSpc>
            </a:pPr>
            <a:endParaRPr lang="en-US" altLang="en-US" sz="2800" b="1" dirty="0" smtClean="0"/>
          </a:p>
          <a:p>
            <a:pPr algn="ctr">
              <a:lnSpc>
                <a:spcPct val="90000"/>
              </a:lnSpc>
            </a:pPr>
            <a:r>
              <a:rPr lang="en-US" altLang="en-US" sz="3200" b="1" dirty="0" smtClean="0"/>
              <a:t>Iodization of salt</a:t>
            </a:r>
          </a:p>
          <a:p>
            <a:pPr algn="ctr">
              <a:lnSpc>
                <a:spcPct val="90000"/>
              </a:lnSpc>
            </a:pPr>
            <a:r>
              <a:rPr lang="en-US" altLang="en-US" sz="3200" b="1" dirty="0" smtClean="0"/>
              <a:t>Vitamin D fortification of fluid milk</a:t>
            </a:r>
          </a:p>
          <a:p>
            <a:pPr algn="ctr">
              <a:lnSpc>
                <a:spcPct val="90000"/>
              </a:lnSpc>
            </a:pPr>
            <a:r>
              <a:rPr lang="en-US" altLang="en-US" sz="3200" b="1" dirty="0" smtClean="0"/>
              <a:t>Enrichment of flour</a:t>
            </a:r>
          </a:p>
          <a:p>
            <a:pPr marL="342900" lvl="1" indent="0" algn="ctr">
              <a:lnSpc>
                <a:spcPct val="90000"/>
              </a:lnSpc>
              <a:buNone/>
            </a:pPr>
            <a:r>
              <a:rPr lang="en-US" altLang="en-US" sz="3200" b="1" dirty="0" smtClean="0"/>
              <a:t>Thiamin, riboflavin, niacin and iron</a:t>
            </a:r>
          </a:p>
          <a:p>
            <a:pPr algn="ctr">
              <a:lnSpc>
                <a:spcPct val="90000"/>
              </a:lnSpc>
              <a:buFont typeface="Wingdings" panose="05000000000000000000" pitchFamily="2" charset="2"/>
              <a:buNone/>
            </a:pPr>
            <a:r>
              <a:rPr lang="en-US" altLang="en-US" sz="3200" b="1" dirty="0" smtClean="0"/>
              <a:t>fortification of RTE cereals</a:t>
            </a:r>
          </a:p>
          <a:p>
            <a:pPr algn="ctr">
              <a:lnSpc>
                <a:spcPct val="90000"/>
              </a:lnSpc>
            </a:pPr>
            <a:r>
              <a:rPr lang="en-US" altLang="en-US" sz="3200" b="1" dirty="0" smtClean="0"/>
              <a:t>Addition of folate to the enrichment formula</a:t>
            </a:r>
          </a:p>
          <a:p>
            <a:pPr algn="ctr">
              <a:lnSpc>
                <a:spcPct val="90000"/>
              </a:lnSpc>
            </a:pPr>
            <a:r>
              <a:rPr lang="en-US" altLang="en-US" sz="3200" b="1" dirty="0" smtClean="0"/>
              <a:t>Addition of other </a:t>
            </a:r>
            <a:r>
              <a:rPr lang="en-US" altLang="en-US" sz="3200" b="1" dirty="0" err="1" smtClean="0"/>
              <a:t>bioactives</a:t>
            </a:r>
            <a:r>
              <a:rPr lang="en-US" altLang="en-US" sz="3200" b="1" dirty="0" smtClean="0"/>
              <a:t>, e.g., phytosterols</a:t>
            </a:r>
          </a:p>
          <a:p>
            <a:pPr algn="ctr">
              <a:lnSpc>
                <a:spcPct val="90000"/>
              </a:lnSpc>
            </a:pPr>
            <a:endParaRPr lang="en-US" altLang="en-US" sz="2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2E39C9-3A1C-46BC-9D7B-C026D03B456D}" type="slidenum">
              <a:rPr lang="en-US" altLang="en-US">
                <a:solidFill>
                  <a:schemeClr val="tx2"/>
                </a:solidFill>
                <a:latin typeface="Corbel" panose="020B0503020204020204" pitchFamily="34" charset="0"/>
              </a:rPr>
              <a:pPr eaLnBrk="1" hangingPunct="1"/>
              <a:t>26</a:t>
            </a:fld>
            <a:endParaRPr lang="en-US" altLang="en-US">
              <a:solidFill>
                <a:schemeClr val="tx2"/>
              </a:solidFill>
              <a:latin typeface="Corbel" panose="020B0503020204020204" pitchFamily="34" charset="0"/>
            </a:endParaRPr>
          </a:p>
        </p:txBody>
      </p:sp>
    </p:spTree>
    <p:extLst>
      <p:ext uri="{BB962C8B-B14F-4D97-AF65-F5344CB8AC3E}">
        <p14:creationId xmlns:p14="http://schemas.microsoft.com/office/powerpoint/2010/main" val="3315576347"/>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wipe(down)">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wipe(down)">
                                      <p:cBhvr>
                                        <p:cTn id="12" dur="500"/>
                                        <p:tgtEl>
                                          <p:spTgt spid="19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animEffect transition="in" filter="wipe(down)">
                                      <p:cBhvr>
                                        <p:cTn id="17" dur="500"/>
                                        <p:tgtEl>
                                          <p:spTgt spid="19459">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459">
                                            <p:txEl>
                                              <p:pRg st="4" end="4"/>
                                            </p:txEl>
                                          </p:spTgt>
                                        </p:tgtEl>
                                        <p:attrNameLst>
                                          <p:attrName>style.visibility</p:attrName>
                                        </p:attrNameLst>
                                      </p:cBhvr>
                                      <p:to>
                                        <p:strVal val="visible"/>
                                      </p:to>
                                    </p:set>
                                    <p:animEffect transition="in" filter="wipe(down)">
                                      <p:cBhvr>
                                        <p:cTn id="20" dur="500"/>
                                        <p:tgtEl>
                                          <p:spTgt spid="19459">
                                            <p:txEl>
                                              <p:pRg st="4" end="4"/>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animEffect transition="in" filter="wipe(down)">
                                      <p:cBhvr>
                                        <p:cTn id="23" dur="500"/>
                                        <p:tgtEl>
                                          <p:spTgt spid="19459">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459">
                                            <p:txEl>
                                              <p:pRg st="6" end="6"/>
                                            </p:txEl>
                                          </p:spTgt>
                                        </p:tgtEl>
                                        <p:attrNameLst>
                                          <p:attrName>style.visibility</p:attrName>
                                        </p:attrNameLst>
                                      </p:cBhvr>
                                      <p:to>
                                        <p:strVal val="visible"/>
                                      </p:to>
                                    </p:set>
                                    <p:animEffect transition="in" filter="wipe(down)">
                                      <p:cBhvr>
                                        <p:cTn id="28" dur="500"/>
                                        <p:tgtEl>
                                          <p:spTgt spid="19459">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459">
                                            <p:txEl>
                                              <p:pRg st="7" end="7"/>
                                            </p:txEl>
                                          </p:spTgt>
                                        </p:tgtEl>
                                        <p:attrNameLst>
                                          <p:attrName>style.visibility</p:attrName>
                                        </p:attrNameLst>
                                      </p:cBhvr>
                                      <p:to>
                                        <p:strVal val="visible"/>
                                      </p:to>
                                    </p:set>
                                    <p:animEffect transition="in" filter="wipe(down)">
                                      <p:cBhvr>
                                        <p:cTn id="33"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28650" y="1"/>
            <a:ext cx="7886700" cy="1295400"/>
          </a:xfrm>
        </p:spPr>
        <p:txBody>
          <a:bodyPr>
            <a:normAutofit/>
          </a:bodyPr>
          <a:lstStyle/>
          <a:p>
            <a:pPr algn="ctr"/>
            <a:r>
              <a:rPr lang="en-US" altLang="en-US" sz="5400" b="1" dirty="0" smtClean="0"/>
              <a:t>Objectives of Processing</a:t>
            </a:r>
          </a:p>
        </p:txBody>
      </p:sp>
      <p:sp>
        <p:nvSpPr>
          <p:cNvPr id="3" name="Content Placeholder 2"/>
          <p:cNvSpPr>
            <a:spLocks noGrp="1"/>
          </p:cNvSpPr>
          <p:nvPr>
            <p:ph idx="1"/>
          </p:nvPr>
        </p:nvSpPr>
        <p:spPr>
          <a:xfrm>
            <a:off x="533400" y="1219200"/>
            <a:ext cx="8382000" cy="5715000"/>
          </a:xfrm>
        </p:spPr>
        <p:txBody>
          <a:bodyPr>
            <a:normAutofit lnSpcReduction="10000"/>
          </a:bodyPr>
          <a:lstStyle/>
          <a:p>
            <a:pPr algn="ctr"/>
            <a:r>
              <a:rPr lang="en-US" altLang="en-US" sz="4800" dirty="0" smtClean="0"/>
              <a:t>Make new structures or improve existing structures</a:t>
            </a:r>
          </a:p>
          <a:p>
            <a:pPr algn="ctr"/>
            <a:endParaRPr lang="en-US" altLang="en-US" sz="4800" dirty="0" smtClean="0"/>
          </a:p>
          <a:p>
            <a:pPr algn="ctr"/>
            <a:r>
              <a:rPr lang="en-US" altLang="en-US" sz="4800" dirty="0" smtClean="0"/>
              <a:t>Alter sensory properties</a:t>
            </a:r>
          </a:p>
          <a:p>
            <a:pPr algn="ctr"/>
            <a:endParaRPr lang="en-US" altLang="en-US" sz="4800" dirty="0" smtClean="0"/>
          </a:p>
          <a:p>
            <a:pPr algn="ctr"/>
            <a:r>
              <a:rPr lang="en-US" altLang="en-US" sz="4800" dirty="0" smtClean="0"/>
              <a:t>Improve nutrient availability</a:t>
            </a:r>
          </a:p>
          <a:p>
            <a:pPr algn="ctr"/>
            <a:endParaRPr lang="en-US" altLang="en-US" sz="4800" dirty="0" smtClean="0"/>
          </a:p>
          <a:p>
            <a:pPr algn="ctr"/>
            <a:r>
              <a:rPr lang="en-US" altLang="en-US" sz="4800" dirty="0" smtClean="0">
                <a:solidFill>
                  <a:srgbClr val="FF0000"/>
                </a:solidFill>
              </a:rPr>
              <a:t>Extend shelf life</a:t>
            </a:r>
          </a:p>
          <a:p>
            <a:pPr algn="ctr"/>
            <a:endParaRPr lang="en-US" altLang="en-US" sz="5400" dirty="0" smtClean="0"/>
          </a:p>
        </p:txBody>
      </p:sp>
    </p:spTree>
    <p:extLst>
      <p:ext uri="{BB962C8B-B14F-4D97-AF65-F5344CB8AC3E}">
        <p14:creationId xmlns:p14="http://schemas.microsoft.com/office/powerpoint/2010/main" val="679747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rtlCol="0">
            <a:normAutofit fontScale="90000"/>
          </a:bodyPr>
          <a:lstStyle/>
          <a:p>
            <a:pPr algn="ctr" eaLnBrk="1" fontAlgn="auto" hangingPunct="1">
              <a:spcAft>
                <a:spcPts val="0"/>
              </a:spcAft>
              <a:defRPr/>
            </a:pPr>
            <a:r>
              <a:rPr lang="en-US" sz="3600" b="1" dirty="0" smtClean="0"/>
              <a:t>Processing Technologies for </a:t>
            </a:r>
            <a:r>
              <a:rPr lang="en-US" sz="3600" b="1" dirty="0"/>
              <a:t>E</a:t>
            </a:r>
            <a:r>
              <a:rPr lang="en-US" sz="3600" b="1" dirty="0" smtClean="0"/>
              <a:t>xtending </a:t>
            </a:r>
            <a:r>
              <a:rPr lang="en-US" sz="3600" b="1" dirty="0" err="1" smtClean="0"/>
              <a:t>Shelflife</a:t>
            </a:r>
            <a:r>
              <a:rPr lang="en-US" sz="3600" b="1" dirty="0" smtClean="0"/>
              <a:t/>
            </a:r>
            <a:br>
              <a:rPr lang="en-US" sz="3600" b="1" dirty="0" smtClean="0"/>
            </a:br>
            <a:r>
              <a:rPr lang="en-US" sz="3600" b="1" dirty="0" smtClean="0"/>
              <a:t> </a:t>
            </a:r>
            <a:endParaRPr lang="en-US" sz="3600" b="1" dirty="0"/>
          </a:p>
        </p:txBody>
      </p:sp>
      <p:sp>
        <p:nvSpPr>
          <p:cNvPr id="3" name="Content Placeholder 2"/>
          <p:cNvSpPr>
            <a:spLocks noGrp="1"/>
          </p:cNvSpPr>
          <p:nvPr>
            <p:ph idx="1"/>
          </p:nvPr>
        </p:nvSpPr>
        <p:spPr>
          <a:xfrm>
            <a:off x="457200" y="1981200"/>
            <a:ext cx="8229600" cy="5867400"/>
          </a:xfrm>
        </p:spPr>
        <p:txBody>
          <a:bodyPr rtlCol="0">
            <a:noAutofit/>
          </a:bodyPr>
          <a:lstStyle/>
          <a:p>
            <a:pPr marL="0" indent="0" algn="ctr" eaLnBrk="1" fontAlgn="auto" hangingPunct="1">
              <a:spcAft>
                <a:spcPts val="0"/>
              </a:spcAft>
              <a:buFont typeface="Arial" panose="020B0604020202020204" pitchFamily="34" charset="0"/>
              <a:buNone/>
              <a:defRPr/>
            </a:pPr>
            <a:r>
              <a:rPr lang="en-US" sz="4400" dirty="0" smtClean="0"/>
              <a:t>Traditional</a:t>
            </a:r>
          </a:p>
          <a:p>
            <a:pPr algn="ctr" eaLnBrk="1" fontAlgn="auto" hangingPunct="1">
              <a:spcAft>
                <a:spcPts val="0"/>
              </a:spcAft>
              <a:defRPr/>
            </a:pPr>
            <a:r>
              <a:rPr lang="en-US" sz="4400" dirty="0" smtClean="0"/>
              <a:t>Canning</a:t>
            </a:r>
          </a:p>
          <a:p>
            <a:pPr algn="ctr" eaLnBrk="1" fontAlgn="auto" hangingPunct="1">
              <a:spcAft>
                <a:spcPts val="0"/>
              </a:spcAft>
              <a:defRPr/>
            </a:pPr>
            <a:r>
              <a:rPr lang="en-US" sz="4400" dirty="0" smtClean="0"/>
              <a:t>Drying</a:t>
            </a:r>
          </a:p>
          <a:p>
            <a:pPr algn="ctr" eaLnBrk="1" fontAlgn="auto" hangingPunct="1">
              <a:spcAft>
                <a:spcPts val="0"/>
              </a:spcAft>
              <a:defRPr/>
            </a:pPr>
            <a:r>
              <a:rPr lang="en-US" sz="4400" dirty="0" smtClean="0"/>
              <a:t>Freezing</a:t>
            </a:r>
          </a:p>
          <a:p>
            <a:pPr algn="ctr" eaLnBrk="1" fontAlgn="auto" hangingPunct="1">
              <a:spcAft>
                <a:spcPts val="0"/>
              </a:spcAft>
              <a:defRPr/>
            </a:pPr>
            <a:r>
              <a:rPr lang="en-US" sz="4400" dirty="0" smtClean="0"/>
              <a:t>Fermenting</a:t>
            </a:r>
          </a:p>
          <a:p>
            <a:pPr algn="ctr" eaLnBrk="1" fontAlgn="auto" hangingPunct="1">
              <a:spcAft>
                <a:spcPts val="0"/>
              </a:spcAft>
              <a:defRPr/>
            </a:pPr>
            <a:r>
              <a:rPr lang="en-US" sz="4400" dirty="0" smtClean="0"/>
              <a:t>Packaging</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014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74638"/>
            <a:ext cx="8229600" cy="944562"/>
          </a:xfrm>
        </p:spPr>
        <p:txBody>
          <a:bodyPr>
            <a:normAutofit/>
          </a:bodyPr>
          <a:lstStyle/>
          <a:p>
            <a:pPr algn="ctr" eaLnBrk="1" hangingPunct="1"/>
            <a:r>
              <a:rPr lang="en-US" altLang="en-US" sz="4000" b="1" dirty="0" smtClean="0"/>
              <a:t>Newer Processing Technologies</a:t>
            </a:r>
          </a:p>
        </p:txBody>
      </p:sp>
      <p:sp>
        <p:nvSpPr>
          <p:cNvPr id="3" name="Content Placeholder 2"/>
          <p:cNvSpPr>
            <a:spLocks noGrp="1"/>
          </p:cNvSpPr>
          <p:nvPr>
            <p:ph idx="1"/>
          </p:nvPr>
        </p:nvSpPr>
        <p:spPr>
          <a:xfrm>
            <a:off x="457200" y="1371600"/>
            <a:ext cx="8229600" cy="5486400"/>
          </a:xfrm>
        </p:spPr>
        <p:txBody>
          <a:bodyPr rtlCol="0">
            <a:normAutofit/>
          </a:bodyPr>
          <a:lstStyle/>
          <a:p>
            <a:pPr marL="0" indent="0" algn="ctr" eaLnBrk="1" fontAlgn="auto" hangingPunct="1">
              <a:spcAft>
                <a:spcPts val="0"/>
              </a:spcAft>
              <a:buFont typeface="Arial" panose="020B0604020202020204" pitchFamily="34" charset="0"/>
              <a:buNone/>
              <a:defRPr/>
            </a:pPr>
            <a:r>
              <a:rPr lang="en-US" sz="4000" dirty="0" smtClean="0"/>
              <a:t> (or not used extensively)</a:t>
            </a:r>
          </a:p>
          <a:p>
            <a:pPr algn="ctr" eaLnBrk="1" fontAlgn="auto" hangingPunct="1">
              <a:spcAft>
                <a:spcPts val="0"/>
              </a:spcAft>
              <a:defRPr/>
            </a:pPr>
            <a:r>
              <a:rPr lang="en-US" sz="3600" dirty="0" smtClean="0"/>
              <a:t>Irradiation</a:t>
            </a:r>
          </a:p>
          <a:p>
            <a:pPr algn="ctr" eaLnBrk="1" fontAlgn="auto" hangingPunct="1">
              <a:spcAft>
                <a:spcPts val="0"/>
              </a:spcAft>
              <a:defRPr/>
            </a:pPr>
            <a:r>
              <a:rPr lang="en-US" sz="3600" dirty="0" smtClean="0"/>
              <a:t>High Pressure</a:t>
            </a:r>
          </a:p>
          <a:p>
            <a:pPr algn="ctr" eaLnBrk="1" fontAlgn="auto" hangingPunct="1">
              <a:spcAft>
                <a:spcPts val="0"/>
              </a:spcAft>
              <a:defRPr/>
            </a:pPr>
            <a:r>
              <a:rPr lang="en-US" sz="3600" dirty="0" err="1" smtClean="0"/>
              <a:t>Ultrasonics</a:t>
            </a:r>
            <a:endParaRPr lang="en-US" sz="3600" dirty="0" smtClean="0"/>
          </a:p>
          <a:p>
            <a:pPr algn="ctr" eaLnBrk="1" fontAlgn="auto" hangingPunct="1">
              <a:spcAft>
                <a:spcPts val="0"/>
              </a:spcAft>
              <a:defRPr/>
            </a:pPr>
            <a:r>
              <a:rPr lang="en-US" sz="3600" dirty="0" smtClean="0"/>
              <a:t>High intensity light</a:t>
            </a:r>
          </a:p>
          <a:p>
            <a:pPr algn="ctr" eaLnBrk="1" fontAlgn="auto" hangingPunct="1">
              <a:spcAft>
                <a:spcPts val="0"/>
              </a:spcAft>
              <a:defRPr/>
            </a:pPr>
            <a:r>
              <a:rPr lang="en-US" sz="3600" dirty="0" smtClean="0"/>
              <a:t>Nanotechnology</a:t>
            </a:r>
          </a:p>
          <a:p>
            <a:pPr algn="ctr" eaLnBrk="1" fontAlgn="auto" hangingPunct="1">
              <a:spcAft>
                <a:spcPts val="0"/>
              </a:spcAft>
              <a:defRPr/>
            </a:pPr>
            <a:r>
              <a:rPr lang="en-US" sz="3600" dirty="0" smtClean="0"/>
              <a:t>Pulsed electric fields</a:t>
            </a:r>
          </a:p>
          <a:p>
            <a:pPr algn="ctr" eaLnBrk="1" fontAlgn="auto" hangingPunct="1">
              <a:spcAft>
                <a:spcPts val="0"/>
              </a:spcAft>
              <a:defRPr/>
            </a:pPr>
            <a:r>
              <a:rPr lang="en-US" sz="3600" dirty="0" smtClean="0"/>
              <a:t>Plasma discharge</a:t>
            </a:r>
          </a:p>
          <a:p>
            <a:pPr eaLnBrk="1" fontAlgn="auto" hangingPunct="1">
              <a:spcAft>
                <a:spcPts val="0"/>
              </a:spcAft>
              <a:defRPr/>
            </a:pPr>
            <a:endParaRPr lang="en-US" dirty="0"/>
          </a:p>
        </p:txBody>
      </p:sp>
    </p:spTree>
    <p:extLst>
      <p:ext uri="{BB962C8B-B14F-4D97-AF65-F5344CB8AC3E}">
        <p14:creationId xmlns:p14="http://schemas.microsoft.com/office/powerpoint/2010/main" val="1023488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14400"/>
          </a:xfrm>
        </p:spPr>
        <p:txBody>
          <a:bodyPr>
            <a:normAutofit/>
          </a:bodyPr>
          <a:lstStyle/>
          <a:p>
            <a:pPr algn="ctr" eaLnBrk="1" fontAlgn="auto" hangingPunct="1">
              <a:spcAft>
                <a:spcPts val="0"/>
              </a:spcAft>
              <a:defRPr/>
            </a:pPr>
            <a:r>
              <a:rPr lang="en-US" sz="4000" b="1" dirty="0" smtClean="0"/>
              <a:t>Outline</a:t>
            </a:r>
            <a:endParaRPr lang="en-US" sz="4000" b="1" dirty="0"/>
          </a:p>
        </p:txBody>
      </p:sp>
      <p:sp>
        <p:nvSpPr>
          <p:cNvPr id="3" name="Content Placeholder 2"/>
          <p:cNvSpPr>
            <a:spLocks noGrp="1"/>
          </p:cNvSpPr>
          <p:nvPr>
            <p:ph idx="1"/>
          </p:nvPr>
        </p:nvSpPr>
        <p:spPr>
          <a:xfrm>
            <a:off x="457200" y="1066800"/>
            <a:ext cx="8420100" cy="5654676"/>
          </a:xfrm>
        </p:spPr>
        <p:txBody>
          <a:bodyPr>
            <a:normAutofit/>
          </a:bodyPr>
          <a:lstStyle/>
          <a:p>
            <a:pPr algn="ctr" eaLnBrk="1" hangingPunct="1"/>
            <a:r>
              <a:rPr lang="en-US" altLang="en-US" sz="3600" dirty="0" smtClean="0"/>
              <a:t>A bit of history</a:t>
            </a:r>
          </a:p>
          <a:p>
            <a:pPr marL="0" indent="0" algn="ctr" eaLnBrk="1" hangingPunct="1">
              <a:buNone/>
            </a:pPr>
            <a:endParaRPr lang="en-US" altLang="en-US" sz="3600" dirty="0" smtClean="0"/>
          </a:p>
          <a:p>
            <a:pPr algn="ctr" eaLnBrk="1" hangingPunct="1"/>
            <a:r>
              <a:rPr lang="en-US" altLang="en-US" sz="3600" dirty="0" smtClean="0"/>
              <a:t>Processed Food Defined</a:t>
            </a:r>
          </a:p>
          <a:p>
            <a:pPr marL="0" indent="0" algn="ctr" eaLnBrk="1" hangingPunct="1">
              <a:buNone/>
            </a:pPr>
            <a:endParaRPr lang="en-US" altLang="en-US" sz="3600" dirty="0" smtClean="0"/>
          </a:p>
          <a:p>
            <a:pPr algn="ctr" eaLnBrk="1" hangingPunct="1"/>
            <a:r>
              <a:rPr lang="en-US" altLang="en-US" sz="3600" dirty="0" smtClean="0"/>
              <a:t>Food Processing Defined</a:t>
            </a:r>
          </a:p>
          <a:p>
            <a:pPr algn="ctr" eaLnBrk="1" hangingPunct="1">
              <a:buFont typeface="Wingdings" panose="05000000000000000000" pitchFamily="2" charset="2"/>
              <a:buNone/>
            </a:pPr>
            <a:endParaRPr lang="en-US" altLang="en-US" sz="2000" dirty="0" smtClean="0"/>
          </a:p>
          <a:p>
            <a:pPr algn="ctr" eaLnBrk="1" hangingPunct="1">
              <a:buFont typeface="Wingdings" panose="05000000000000000000" pitchFamily="2" charset="2"/>
              <a:buNone/>
            </a:pPr>
            <a:endParaRPr lang="en-US" altLang="en-US" sz="2000" dirty="0" smtClean="0"/>
          </a:p>
          <a:p>
            <a:pPr algn="ctr" eaLnBrk="1" hangingPunct="1">
              <a:buFont typeface="Wingdings" panose="05000000000000000000" pitchFamily="2" charset="2"/>
              <a:buNone/>
            </a:pPr>
            <a:endParaRPr lang="en-US" altLang="en-US" sz="2000" dirty="0" smtClean="0"/>
          </a:p>
          <a:p>
            <a:pPr algn="ctr" eaLnBrk="1" hangingPunct="1">
              <a:buFont typeface="Wingdings" panose="05000000000000000000" pitchFamily="2" charset="2"/>
              <a:buNone/>
            </a:pPr>
            <a:r>
              <a:rPr lang="en-US" altLang="en-US" sz="2000" dirty="0" smtClean="0"/>
              <a:t>Disclaimer:  These thoughts are generated as someone engaged in food science and engineering activities since 1963 and are therefore not authoritative nor rigorously defendable! </a:t>
            </a:r>
          </a:p>
          <a:p>
            <a:pPr algn="ctr" eaLnBrk="1" hangingPunct="1"/>
            <a:endParaRPr lang="en-US" altLang="en-US" sz="2800" dirty="0" smtClean="0"/>
          </a:p>
          <a:p>
            <a:pPr eaLnBrk="1" hangingPunct="1"/>
            <a:endParaRPr lang="en-US" altLang="en-US" sz="2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101F8C-F817-4CC4-A9F4-89779E138CBE}" type="slidenum">
              <a:rPr lang="en-US" altLang="en-US">
                <a:solidFill>
                  <a:schemeClr val="tx2"/>
                </a:solidFill>
                <a:latin typeface="Corbel" panose="020B0503020204020204" pitchFamily="34" charset="0"/>
              </a:rPr>
              <a:pPr eaLnBrk="1" hangingPunct="1"/>
              <a:t>3</a:t>
            </a:fld>
            <a:endParaRPr lang="en-US" altLang="en-US">
              <a:solidFill>
                <a:schemeClr val="tx2"/>
              </a:solidFill>
              <a:latin typeface="Corbel" panose="020B05030202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wipe(down)">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28650" y="0"/>
            <a:ext cx="7886700" cy="1690689"/>
          </a:xfrm>
        </p:spPr>
        <p:txBody>
          <a:bodyPr>
            <a:normAutofit/>
          </a:bodyPr>
          <a:lstStyle/>
          <a:p>
            <a:pPr algn="ctr"/>
            <a:r>
              <a:rPr lang="en-US" altLang="en-US" sz="4800" b="1" dirty="0"/>
              <a:t>Public and Private Sector</a:t>
            </a:r>
          </a:p>
        </p:txBody>
      </p:sp>
      <p:sp>
        <p:nvSpPr>
          <p:cNvPr id="13315" name="Rectangle 3"/>
          <p:cNvSpPr>
            <a:spLocks noGrp="1" noChangeArrowheads="1"/>
          </p:cNvSpPr>
          <p:nvPr>
            <p:ph type="body" idx="1"/>
          </p:nvPr>
        </p:nvSpPr>
        <p:spPr>
          <a:xfrm>
            <a:off x="228600" y="1295400"/>
            <a:ext cx="8686800" cy="5562600"/>
          </a:xfrm>
        </p:spPr>
        <p:txBody>
          <a:bodyPr>
            <a:normAutofit/>
          </a:bodyPr>
          <a:lstStyle/>
          <a:p>
            <a:pPr algn="ctr">
              <a:lnSpc>
                <a:spcPct val="90000"/>
              </a:lnSpc>
            </a:pPr>
            <a:r>
              <a:rPr lang="en-US" altLang="en-US" sz="3200" dirty="0"/>
              <a:t>Developments supported significantly by the private </a:t>
            </a:r>
            <a:r>
              <a:rPr lang="en-US" altLang="en-US" sz="3200" dirty="0" smtClean="0"/>
              <a:t>sector</a:t>
            </a:r>
          </a:p>
          <a:p>
            <a:pPr algn="ctr">
              <a:lnSpc>
                <a:spcPct val="90000"/>
              </a:lnSpc>
            </a:pPr>
            <a:endParaRPr lang="en-US" altLang="en-US" sz="3200" dirty="0"/>
          </a:p>
          <a:p>
            <a:pPr algn="ctr">
              <a:lnSpc>
                <a:spcPct val="90000"/>
              </a:lnSpc>
            </a:pPr>
            <a:r>
              <a:rPr lang="en-US" altLang="en-US" sz="3200" dirty="0"/>
              <a:t>Clear rationale for the role of public investment in advancing knowledge and application of food </a:t>
            </a:r>
            <a:r>
              <a:rPr lang="en-US" altLang="en-US" sz="3200" dirty="0" smtClean="0"/>
              <a:t>technologies</a:t>
            </a:r>
          </a:p>
          <a:p>
            <a:pPr algn="ctr">
              <a:lnSpc>
                <a:spcPct val="90000"/>
              </a:lnSpc>
            </a:pPr>
            <a:endParaRPr lang="en-US" altLang="en-US" sz="3200" dirty="0"/>
          </a:p>
          <a:p>
            <a:pPr algn="ctr">
              <a:lnSpc>
                <a:spcPct val="90000"/>
              </a:lnSpc>
            </a:pPr>
            <a:r>
              <a:rPr lang="en-US" altLang="en-US" sz="3200" dirty="0"/>
              <a:t>Healthy and well-fed population </a:t>
            </a:r>
            <a:endParaRPr lang="en-US" altLang="en-US" sz="3200" dirty="0" smtClean="0"/>
          </a:p>
          <a:p>
            <a:pPr algn="ctr">
              <a:lnSpc>
                <a:spcPct val="90000"/>
              </a:lnSpc>
            </a:pPr>
            <a:endParaRPr lang="en-US" altLang="en-US" sz="3200" dirty="0"/>
          </a:p>
          <a:p>
            <a:pPr marL="342900" lvl="1" indent="0" algn="ctr">
              <a:lnSpc>
                <a:spcPct val="90000"/>
              </a:lnSpc>
              <a:buNone/>
            </a:pPr>
            <a:r>
              <a:rPr lang="en-US" altLang="en-US" sz="3200" dirty="0"/>
              <a:t>less strife, more productive work force and more enlightened populous</a:t>
            </a:r>
          </a:p>
        </p:txBody>
      </p:sp>
    </p:spTree>
    <p:extLst>
      <p:ext uri="{BB962C8B-B14F-4D97-AF65-F5344CB8AC3E}">
        <p14:creationId xmlns:p14="http://schemas.microsoft.com/office/powerpoint/2010/main" val="875877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331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8650" y="0"/>
            <a:ext cx="7886700" cy="1690689"/>
          </a:xfrm>
        </p:spPr>
        <p:txBody>
          <a:bodyPr>
            <a:normAutofit/>
          </a:bodyPr>
          <a:lstStyle/>
          <a:p>
            <a:pPr algn="ctr"/>
            <a:r>
              <a:rPr lang="en-US" altLang="en-US" sz="3600" b="1" dirty="0"/>
              <a:t>“Older” Methods of Food Preservation</a:t>
            </a:r>
          </a:p>
        </p:txBody>
      </p:sp>
      <p:sp>
        <p:nvSpPr>
          <p:cNvPr id="14339" name="Rectangle 3"/>
          <p:cNvSpPr>
            <a:spLocks noGrp="1" noChangeArrowheads="1"/>
          </p:cNvSpPr>
          <p:nvPr>
            <p:ph type="body" idx="1"/>
          </p:nvPr>
        </p:nvSpPr>
        <p:spPr>
          <a:xfrm>
            <a:off x="457200" y="1295400"/>
            <a:ext cx="8229600" cy="4835525"/>
          </a:xfrm>
        </p:spPr>
        <p:txBody>
          <a:bodyPr>
            <a:normAutofit fontScale="92500" lnSpcReduction="10000"/>
          </a:bodyPr>
          <a:lstStyle/>
          <a:p>
            <a:pPr algn="ctr"/>
            <a:r>
              <a:rPr lang="en-US" altLang="en-US" sz="4800" dirty="0" smtClean="0"/>
              <a:t>Canning</a:t>
            </a:r>
          </a:p>
          <a:p>
            <a:pPr algn="ctr"/>
            <a:endParaRPr lang="en-US" altLang="en-US" sz="4800" dirty="0" smtClean="0"/>
          </a:p>
          <a:p>
            <a:pPr algn="ctr"/>
            <a:r>
              <a:rPr lang="en-US" altLang="en-US" sz="4800" dirty="0" smtClean="0"/>
              <a:t>Refrigeration/freezing</a:t>
            </a:r>
            <a:endParaRPr lang="en-US" altLang="en-US" sz="4800" dirty="0"/>
          </a:p>
          <a:p>
            <a:pPr marL="0" indent="0" algn="ctr">
              <a:buNone/>
            </a:pPr>
            <a:endParaRPr lang="en-US" altLang="en-US" sz="4800" dirty="0"/>
          </a:p>
          <a:p>
            <a:pPr algn="ctr"/>
            <a:r>
              <a:rPr lang="en-US" altLang="en-US" sz="4800" dirty="0" smtClean="0"/>
              <a:t>Drying</a:t>
            </a:r>
          </a:p>
          <a:p>
            <a:pPr marL="0" indent="0" algn="ctr">
              <a:buNone/>
            </a:pPr>
            <a:endParaRPr lang="en-US" altLang="en-US" sz="4800" dirty="0"/>
          </a:p>
          <a:p>
            <a:pPr algn="ctr"/>
            <a:r>
              <a:rPr lang="en-US" altLang="en-US" sz="4800" dirty="0"/>
              <a:t>Chemical </a:t>
            </a:r>
            <a:r>
              <a:rPr lang="en-US" altLang="en-US" sz="4800" dirty="0" smtClean="0"/>
              <a:t>preservation</a:t>
            </a:r>
          </a:p>
          <a:p>
            <a:pPr algn="ctr"/>
            <a:endParaRPr lang="en-US" altLang="en-US" sz="4800" dirty="0"/>
          </a:p>
        </p:txBody>
      </p:sp>
    </p:spTree>
    <p:extLst>
      <p:ext uri="{BB962C8B-B14F-4D97-AF65-F5344CB8AC3E}">
        <p14:creationId xmlns:p14="http://schemas.microsoft.com/office/powerpoint/2010/main" val="1758858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4339">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130" y="152401"/>
            <a:ext cx="7886700" cy="838199"/>
          </a:xfrm>
        </p:spPr>
        <p:txBody>
          <a:bodyPr/>
          <a:lstStyle/>
          <a:p>
            <a:pPr algn="ctr"/>
            <a:r>
              <a:rPr lang="en-US" dirty="0" smtClean="0"/>
              <a:t>Older Food Preservation Technologies</a:t>
            </a:r>
            <a:endParaRPr lang="en-US" dirty="0"/>
          </a:p>
        </p:txBody>
      </p:sp>
      <p:sp>
        <p:nvSpPr>
          <p:cNvPr id="3" name="Content Placeholder 2"/>
          <p:cNvSpPr>
            <a:spLocks noGrp="1"/>
          </p:cNvSpPr>
          <p:nvPr>
            <p:ph idx="1"/>
          </p:nvPr>
        </p:nvSpPr>
        <p:spPr>
          <a:xfrm>
            <a:off x="605790" y="1336675"/>
            <a:ext cx="7886700" cy="5902325"/>
          </a:xfrm>
        </p:spPr>
        <p:txBody>
          <a:bodyPr/>
          <a:lstStyle/>
          <a:p>
            <a:r>
              <a:rPr lang="en-US" sz="2800" dirty="0" smtClean="0"/>
              <a:t>Canning</a:t>
            </a:r>
          </a:p>
          <a:p>
            <a:pPr marL="0" indent="0">
              <a:buNone/>
            </a:pPr>
            <a:r>
              <a:rPr lang="en-US" dirty="0" smtClean="0"/>
              <a:t>In Container-Appert 1800s</a:t>
            </a:r>
          </a:p>
          <a:p>
            <a:pPr marL="0" indent="0">
              <a:buNone/>
            </a:pPr>
            <a:r>
              <a:rPr lang="en-US" dirty="0" smtClean="0"/>
              <a:t>Prep product          Pretreatment        Fill         Seal          Thermal process</a:t>
            </a:r>
          </a:p>
          <a:p>
            <a:pPr marL="0" indent="0">
              <a:buNone/>
            </a:pPr>
            <a:endParaRPr lang="en-US" dirty="0"/>
          </a:p>
          <a:p>
            <a:pPr marL="0" indent="0">
              <a:buNone/>
            </a:pPr>
            <a:r>
              <a:rPr lang="en-US" dirty="0" smtClean="0"/>
              <a:t>Aseptic-1950s</a:t>
            </a:r>
          </a:p>
          <a:p>
            <a:pPr marL="0" indent="0">
              <a:buNone/>
            </a:pPr>
            <a:r>
              <a:rPr lang="en-US" dirty="0"/>
              <a:t>Prep </a:t>
            </a:r>
            <a:r>
              <a:rPr lang="en-US" dirty="0" smtClean="0"/>
              <a:t>product         Pretreatment        Thermal </a:t>
            </a:r>
            <a:r>
              <a:rPr lang="en-US" dirty="0"/>
              <a:t>process </a:t>
            </a:r>
            <a:r>
              <a:rPr lang="en-US" dirty="0" smtClean="0"/>
              <a:t>        Fill        Seal</a:t>
            </a:r>
          </a:p>
          <a:p>
            <a:pPr marL="0" indent="0">
              <a:buNone/>
            </a:pPr>
            <a:endParaRPr lang="en-US" dirty="0"/>
          </a:p>
          <a:p>
            <a:r>
              <a:rPr lang="en-US" sz="2800" dirty="0" smtClean="0"/>
              <a:t>Freezing</a:t>
            </a:r>
          </a:p>
          <a:p>
            <a:pPr marL="0" indent="0">
              <a:buNone/>
            </a:pPr>
            <a:r>
              <a:rPr lang="en-US" dirty="0" smtClean="0"/>
              <a:t>1800s Ice with salt, covered with saw dust</a:t>
            </a:r>
          </a:p>
          <a:p>
            <a:pPr marL="0" indent="0">
              <a:buNone/>
            </a:pPr>
            <a:r>
              <a:rPr lang="en-US" dirty="0" smtClean="0"/>
              <a:t>1900s Mechanical refrigeration (NH3-ammonia)</a:t>
            </a:r>
          </a:p>
          <a:p>
            <a:pPr marL="0" indent="0">
              <a:buNone/>
            </a:pPr>
            <a:r>
              <a:rPr lang="en-US" dirty="0" smtClean="0"/>
              <a:t>1930s  Frozen Foods Birdseye </a:t>
            </a:r>
          </a:p>
          <a:p>
            <a:pPr marL="0" indent="0">
              <a:buNone/>
            </a:pPr>
            <a:r>
              <a:rPr lang="en-US" dirty="0" smtClean="0"/>
              <a:t>1960s  Flash freezing (liquid N2)</a:t>
            </a:r>
          </a:p>
          <a:p>
            <a:pPr marL="0" indent="0">
              <a:buNone/>
            </a:pPr>
            <a:r>
              <a:rPr lang="en-US" dirty="0" smtClean="0"/>
              <a:t>1970s  Individual Quick Freezing (IQF)    </a:t>
            </a:r>
          </a:p>
        </p:txBody>
      </p:sp>
      <p:sp>
        <p:nvSpPr>
          <p:cNvPr id="4" name="Slide Number Placeholder 3"/>
          <p:cNvSpPr>
            <a:spLocks noGrp="1"/>
          </p:cNvSpPr>
          <p:nvPr>
            <p:ph type="sldNum" sz="quarter" idx="12"/>
          </p:nvPr>
        </p:nvSpPr>
        <p:spPr/>
        <p:txBody>
          <a:bodyPr/>
          <a:lstStyle/>
          <a:p>
            <a:fld id="{B49F8600-288C-4CE8-9C1D-7867F717D1D9}" type="slidenum">
              <a:rPr lang="en-US" altLang="en-US" smtClean="0">
                <a:solidFill>
                  <a:prstClr val="black">
                    <a:tint val="75000"/>
                  </a:prstClr>
                </a:solidFill>
              </a:rPr>
              <a:pPr/>
              <a:t>32</a:t>
            </a:fld>
            <a:endParaRPr lang="en-US" altLang="en-US">
              <a:solidFill>
                <a:prstClr val="black">
                  <a:tint val="75000"/>
                </a:prstClr>
              </a:solidFill>
            </a:endParaRPr>
          </a:p>
        </p:txBody>
      </p:sp>
      <p:sp>
        <p:nvSpPr>
          <p:cNvPr id="5" name="Right Arrow 4"/>
          <p:cNvSpPr/>
          <p:nvPr/>
        </p:nvSpPr>
        <p:spPr>
          <a:xfrm>
            <a:off x="2236470" y="177165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ight Arrow 8"/>
          <p:cNvSpPr/>
          <p:nvPr/>
        </p:nvSpPr>
        <p:spPr>
          <a:xfrm>
            <a:off x="4244340" y="177165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ight Arrow 9"/>
          <p:cNvSpPr/>
          <p:nvPr/>
        </p:nvSpPr>
        <p:spPr>
          <a:xfrm>
            <a:off x="6061710" y="173355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ight Arrow 10"/>
          <p:cNvSpPr/>
          <p:nvPr/>
        </p:nvSpPr>
        <p:spPr>
          <a:xfrm>
            <a:off x="5065395" y="177165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a:off x="2236470" y="2855913"/>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ight Arrow 12"/>
          <p:cNvSpPr/>
          <p:nvPr/>
        </p:nvSpPr>
        <p:spPr>
          <a:xfrm>
            <a:off x="4168140" y="2895599"/>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ight Arrow 13"/>
          <p:cNvSpPr/>
          <p:nvPr/>
        </p:nvSpPr>
        <p:spPr>
          <a:xfrm>
            <a:off x="6457950" y="2914648"/>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ight Arrow 15"/>
          <p:cNvSpPr/>
          <p:nvPr/>
        </p:nvSpPr>
        <p:spPr>
          <a:xfrm>
            <a:off x="7284720" y="2895599"/>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8242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130" y="304800"/>
            <a:ext cx="7886700" cy="838200"/>
          </a:xfrm>
        </p:spPr>
        <p:txBody>
          <a:bodyPr/>
          <a:lstStyle/>
          <a:p>
            <a:pPr algn="ctr"/>
            <a:r>
              <a:rPr lang="en-US" dirty="0" smtClean="0"/>
              <a:t>Older Food Preservation Technologies</a:t>
            </a:r>
            <a:endParaRPr lang="en-US" dirty="0"/>
          </a:p>
        </p:txBody>
      </p:sp>
      <p:sp>
        <p:nvSpPr>
          <p:cNvPr id="3" name="Content Placeholder 2"/>
          <p:cNvSpPr>
            <a:spLocks noGrp="1"/>
          </p:cNvSpPr>
          <p:nvPr>
            <p:ph idx="1"/>
          </p:nvPr>
        </p:nvSpPr>
        <p:spPr>
          <a:xfrm>
            <a:off x="605790" y="1412875"/>
            <a:ext cx="7886700" cy="5902325"/>
          </a:xfrm>
        </p:spPr>
        <p:txBody>
          <a:bodyPr>
            <a:normAutofit/>
          </a:bodyPr>
          <a:lstStyle/>
          <a:p>
            <a:pPr marL="0" indent="0" algn="ctr">
              <a:buNone/>
            </a:pPr>
            <a:r>
              <a:rPr lang="en-US" sz="4800" dirty="0" smtClean="0">
                <a:solidFill>
                  <a:srgbClr val="FF0000"/>
                </a:solidFill>
              </a:rPr>
              <a:t>Drying</a:t>
            </a:r>
          </a:p>
          <a:p>
            <a:pPr marL="0" indent="0" algn="ctr">
              <a:buNone/>
            </a:pPr>
            <a:r>
              <a:rPr lang="en-US" sz="3600" dirty="0" smtClean="0"/>
              <a:t>Oldest Preservation </a:t>
            </a:r>
            <a:r>
              <a:rPr lang="en-US" sz="3600" dirty="0"/>
              <a:t>T</a:t>
            </a:r>
            <a:r>
              <a:rPr lang="en-US" sz="3600" dirty="0" smtClean="0"/>
              <a:t>echnique</a:t>
            </a:r>
          </a:p>
          <a:p>
            <a:pPr marL="0" indent="0" algn="ctr">
              <a:buNone/>
            </a:pPr>
            <a:r>
              <a:rPr lang="en-US" sz="3600" dirty="0" smtClean="0"/>
              <a:t>Sun drying</a:t>
            </a:r>
          </a:p>
          <a:p>
            <a:pPr marL="0" indent="0" algn="ctr">
              <a:buNone/>
            </a:pPr>
            <a:r>
              <a:rPr lang="en-US" sz="3600" dirty="0" smtClean="0"/>
              <a:t>Salt drying </a:t>
            </a:r>
          </a:p>
          <a:p>
            <a:pPr marL="0" indent="0" algn="ctr">
              <a:buNone/>
            </a:pPr>
            <a:r>
              <a:rPr lang="en-US" sz="3600" dirty="0" smtClean="0"/>
              <a:t>Hot air drying</a:t>
            </a:r>
          </a:p>
          <a:p>
            <a:pPr marL="0" indent="0" algn="ctr">
              <a:buNone/>
            </a:pPr>
            <a:r>
              <a:rPr lang="en-US" sz="3600" dirty="0" smtClean="0"/>
              <a:t>Inert gas drying (CO2, N2)</a:t>
            </a:r>
          </a:p>
          <a:p>
            <a:pPr marL="0" indent="0" algn="ctr">
              <a:buNone/>
            </a:pPr>
            <a:r>
              <a:rPr lang="en-US" sz="3600" dirty="0" smtClean="0"/>
              <a:t>Freeze drying</a:t>
            </a:r>
          </a:p>
          <a:p>
            <a:pPr marL="0" indent="0" algn="ctr">
              <a:buNone/>
            </a:pPr>
            <a:r>
              <a:rPr lang="en-US" sz="3600" dirty="0" smtClean="0"/>
              <a:t>Microwave-assisted drying</a:t>
            </a:r>
          </a:p>
          <a:p>
            <a:pPr marL="0" indent="0">
              <a:buNone/>
            </a:pPr>
            <a:endParaRPr lang="en-US" sz="2800" dirty="0" smtClean="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B49F8600-288C-4CE8-9C1D-7867F717D1D9}" type="slidenum">
              <a:rPr lang="en-US" altLang="en-US" smtClean="0">
                <a:solidFill>
                  <a:prstClr val="black">
                    <a:tint val="75000"/>
                  </a:prstClr>
                </a:solidFill>
              </a:rPr>
              <a:pPr/>
              <a:t>33</a:t>
            </a:fld>
            <a:endParaRPr lang="en-US" altLang="en-US">
              <a:solidFill>
                <a:prstClr val="black">
                  <a:tint val="75000"/>
                </a:prstClr>
              </a:solidFill>
            </a:endParaRPr>
          </a:p>
        </p:txBody>
      </p:sp>
    </p:spTree>
    <p:extLst>
      <p:ext uri="{BB962C8B-B14F-4D97-AF65-F5344CB8AC3E}">
        <p14:creationId xmlns:p14="http://schemas.microsoft.com/office/powerpoint/2010/main" val="38597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0"/>
            <a:ext cx="7886700" cy="1690689"/>
          </a:xfrm>
        </p:spPr>
        <p:txBody>
          <a:bodyPr>
            <a:normAutofit/>
          </a:bodyPr>
          <a:lstStyle/>
          <a:p>
            <a:pPr algn="ctr"/>
            <a:r>
              <a:rPr lang="en-US" altLang="en-US" sz="4800" b="1" dirty="0" smtClean="0"/>
              <a:t>Chemical </a:t>
            </a:r>
            <a:r>
              <a:rPr lang="en-US" altLang="en-US" sz="4800" b="1" dirty="0"/>
              <a:t>Methods</a:t>
            </a:r>
          </a:p>
        </p:txBody>
      </p:sp>
      <p:sp>
        <p:nvSpPr>
          <p:cNvPr id="15363" name="Rectangle 3"/>
          <p:cNvSpPr>
            <a:spLocks noGrp="1" noChangeArrowheads="1"/>
          </p:cNvSpPr>
          <p:nvPr>
            <p:ph type="body" idx="1"/>
          </p:nvPr>
        </p:nvSpPr>
        <p:spPr>
          <a:xfrm>
            <a:off x="228600" y="1690688"/>
            <a:ext cx="8686800" cy="5014911"/>
          </a:xfrm>
        </p:spPr>
        <p:txBody>
          <a:bodyPr>
            <a:noAutofit/>
          </a:bodyPr>
          <a:lstStyle/>
          <a:p>
            <a:r>
              <a:rPr lang="en-US" altLang="en-US" sz="3600" dirty="0" smtClean="0"/>
              <a:t>Fermentation</a:t>
            </a:r>
          </a:p>
          <a:p>
            <a:r>
              <a:rPr lang="en-US" altLang="en-US" sz="3600" dirty="0" smtClean="0"/>
              <a:t>Salt(s)</a:t>
            </a:r>
          </a:p>
          <a:p>
            <a:r>
              <a:rPr lang="en-US" altLang="en-US" sz="3600" dirty="0" smtClean="0"/>
              <a:t>pH (lemon on apple slices)</a:t>
            </a:r>
            <a:endParaRPr lang="en-US" altLang="en-US" sz="3600" dirty="0"/>
          </a:p>
          <a:p>
            <a:r>
              <a:rPr lang="en-US" altLang="en-US" sz="3600" dirty="0"/>
              <a:t>Advances to improve the efficiency and effectiveness proceeding at a rapid rate.</a:t>
            </a:r>
          </a:p>
          <a:p>
            <a:r>
              <a:rPr lang="en-US" altLang="en-US" sz="3600" dirty="0"/>
              <a:t>Basis: To reduce microbiological growth and metabolism and prevent undesirable chemical changes in foods</a:t>
            </a:r>
          </a:p>
        </p:txBody>
      </p:sp>
    </p:spTree>
    <p:extLst>
      <p:ext uri="{BB962C8B-B14F-4D97-AF65-F5344CB8AC3E}">
        <p14:creationId xmlns:p14="http://schemas.microsoft.com/office/powerpoint/2010/main" val="2593913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36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0"/>
            <a:ext cx="7886700" cy="1690689"/>
          </a:xfrm>
        </p:spPr>
        <p:txBody>
          <a:bodyPr>
            <a:normAutofit/>
          </a:bodyPr>
          <a:lstStyle/>
          <a:p>
            <a:pPr algn="ctr"/>
            <a:r>
              <a:rPr lang="en-US" altLang="en-US" sz="4400" b="1" dirty="0"/>
              <a:t>Minimizing Microbial Spoilage</a:t>
            </a:r>
          </a:p>
        </p:txBody>
      </p:sp>
      <p:sp>
        <p:nvSpPr>
          <p:cNvPr id="16387" name="Rectangle 3"/>
          <p:cNvSpPr>
            <a:spLocks noGrp="1" noChangeArrowheads="1"/>
          </p:cNvSpPr>
          <p:nvPr>
            <p:ph type="body" idx="1"/>
          </p:nvPr>
        </p:nvSpPr>
        <p:spPr>
          <a:xfrm>
            <a:off x="457200" y="1717675"/>
            <a:ext cx="8229600" cy="4911725"/>
          </a:xfrm>
        </p:spPr>
        <p:txBody>
          <a:bodyPr>
            <a:normAutofit/>
          </a:bodyPr>
          <a:lstStyle/>
          <a:p>
            <a:r>
              <a:rPr lang="en-US" altLang="en-US" sz="3600" dirty="0"/>
              <a:t>Processes to inactivate </a:t>
            </a:r>
            <a:r>
              <a:rPr lang="en-US" altLang="en-US" sz="3600" dirty="0" smtClean="0"/>
              <a:t>microorganisms</a:t>
            </a:r>
          </a:p>
          <a:p>
            <a:pPr marL="0" indent="0">
              <a:buNone/>
            </a:pPr>
            <a:endParaRPr lang="en-US" altLang="en-US" sz="3600" dirty="0"/>
          </a:p>
          <a:p>
            <a:r>
              <a:rPr lang="en-US" altLang="en-US" sz="3600" dirty="0"/>
              <a:t>Good manufacturing practices, sanitation, and </a:t>
            </a:r>
            <a:r>
              <a:rPr lang="en-US" altLang="en-US" sz="3600" dirty="0" smtClean="0"/>
              <a:t>hygiene</a:t>
            </a:r>
          </a:p>
          <a:p>
            <a:pPr marL="0" indent="0">
              <a:buNone/>
            </a:pPr>
            <a:endParaRPr lang="en-US" altLang="en-US" sz="3600" dirty="0"/>
          </a:p>
          <a:p>
            <a:r>
              <a:rPr lang="en-US" altLang="en-US" sz="3600" dirty="0"/>
              <a:t>Concept of hurdle technologies</a:t>
            </a:r>
          </a:p>
          <a:p>
            <a:pPr lvl="1"/>
            <a:r>
              <a:rPr lang="en-US" altLang="en-US" sz="3600" dirty="0"/>
              <a:t>Stabilize food either in parallel or sequentially </a:t>
            </a:r>
          </a:p>
        </p:txBody>
      </p:sp>
    </p:spTree>
    <p:extLst>
      <p:ext uri="{BB962C8B-B14F-4D97-AF65-F5344CB8AC3E}">
        <p14:creationId xmlns:p14="http://schemas.microsoft.com/office/powerpoint/2010/main" val="1935079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6387">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886700" cy="1477963"/>
          </a:xfrm>
        </p:spPr>
        <p:txBody>
          <a:bodyPr>
            <a:normAutofit/>
          </a:bodyPr>
          <a:lstStyle/>
          <a:p>
            <a:r>
              <a:rPr lang="en-US" altLang="en-US" sz="4400" b="1" dirty="0"/>
              <a:t>“Hurdles” and Food Preservation</a:t>
            </a:r>
          </a:p>
        </p:txBody>
      </p:sp>
      <p:sp>
        <p:nvSpPr>
          <p:cNvPr id="17411" name="Rectangle 3"/>
          <p:cNvSpPr>
            <a:spLocks noGrp="1" noChangeArrowheads="1"/>
          </p:cNvSpPr>
          <p:nvPr>
            <p:ph type="body" idx="1"/>
          </p:nvPr>
        </p:nvSpPr>
        <p:spPr>
          <a:xfrm>
            <a:off x="628650" y="1752600"/>
            <a:ext cx="7886700" cy="5486400"/>
          </a:xfrm>
        </p:spPr>
        <p:txBody>
          <a:bodyPr>
            <a:normAutofit/>
          </a:bodyPr>
          <a:lstStyle/>
          <a:p>
            <a:pPr>
              <a:lnSpc>
                <a:spcPct val="90000"/>
              </a:lnSpc>
            </a:pPr>
            <a:r>
              <a:rPr lang="en-US" altLang="en-US" sz="3600" dirty="0"/>
              <a:t>Barriers to microbial growth and </a:t>
            </a:r>
            <a:r>
              <a:rPr lang="en-US" altLang="en-US" sz="3600" dirty="0" smtClean="0"/>
              <a:t>deterioration/destabilization </a:t>
            </a:r>
            <a:r>
              <a:rPr lang="en-US" altLang="en-US" sz="3600" dirty="0"/>
              <a:t>of food </a:t>
            </a:r>
            <a:r>
              <a:rPr lang="en-US" altLang="en-US" sz="3600" dirty="0" smtClean="0"/>
              <a:t>Examples</a:t>
            </a:r>
            <a:r>
              <a:rPr lang="en-US" altLang="en-US" sz="3600" dirty="0"/>
              <a:t>: heating, chilling, water </a:t>
            </a:r>
            <a:r>
              <a:rPr lang="en-US" altLang="en-US" sz="3600" dirty="0" smtClean="0"/>
              <a:t>activity control, </a:t>
            </a:r>
            <a:r>
              <a:rPr lang="en-US" altLang="en-US" sz="3600" dirty="0"/>
              <a:t>pH, oxidation-reduction potential, </a:t>
            </a:r>
            <a:r>
              <a:rPr lang="en-US" altLang="en-US" sz="3600" dirty="0" smtClean="0"/>
              <a:t>preservatives </a:t>
            </a:r>
          </a:p>
          <a:p>
            <a:pPr>
              <a:lnSpc>
                <a:spcPct val="90000"/>
              </a:lnSpc>
            </a:pPr>
            <a:endParaRPr lang="en-US" altLang="en-US" sz="3600" dirty="0"/>
          </a:p>
          <a:p>
            <a:pPr>
              <a:lnSpc>
                <a:spcPct val="90000"/>
              </a:lnSpc>
            </a:pPr>
            <a:r>
              <a:rPr lang="en-US" altLang="en-US" sz="3600" dirty="0"/>
              <a:t>A combination of hurdles result in preservation of food material</a:t>
            </a:r>
          </a:p>
        </p:txBody>
      </p:sp>
    </p:spTree>
    <p:extLst>
      <p:ext uri="{BB962C8B-B14F-4D97-AF65-F5344CB8AC3E}">
        <p14:creationId xmlns:p14="http://schemas.microsoft.com/office/powerpoint/2010/main" val="1934156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411">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457200" y="152401"/>
            <a:ext cx="8229600" cy="998538"/>
          </a:xfrm>
        </p:spPr>
        <p:txBody>
          <a:bodyPr>
            <a:normAutofit/>
          </a:bodyPr>
          <a:lstStyle/>
          <a:p>
            <a:pPr algn="ctr"/>
            <a:r>
              <a:rPr lang="en-US" altLang="en-US" sz="4800" b="1" dirty="0"/>
              <a:t>Hurdle-preserved foods</a:t>
            </a:r>
          </a:p>
        </p:txBody>
      </p:sp>
      <p:graphicFrame>
        <p:nvGraphicFramePr>
          <p:cNvPr id="36956" name="Group 1116"/>
          <p:cNvGraphicFramePr>
            <a:graphicFrameLocks noGrp="1"/>
          </p:cNvGraphicFramePr>
          <p:nvPr>
            <p:ph type="tbl" idx="1"/>
            <p:extLst>
              <p:ext uri="{D42A27DB-BD31-4B8C-83A1-F6EECF244321}">
                <p14:modId xmlns:p14="http://schemas.microsoft.com/office/powerpoint/2010/main" val="1772743990"/>
              </p:ext>
            </p:extLst>
          </p:nvPr>
        </p:nvGraphicFramePr>
        <p:xfrm>
          <a:off x="457200" y="1600200"/>
          <a:ext cx="8229600" cy="4394203"/>
        </p:xfrm>
        <a:graphic>
          <a:graphicData uri="http://schemas.openxmlformats.org/drawingml/2006/table">
            <a:tbl>
              <a:tblPr/>
              <a:tblGrid>
                <a:gridCol w="3227388"/>
                <a:gridCol w="2178050"/>
                <a:gridCol w="2824162"/>
              </a:tblGrid>
              <a:tr h="103981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rPr>
                        <a:t>Hurdles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rPr>
                        <a:t>Cottage cheese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rPr>
                        <a:t>MAP packaged salad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Low temp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High acidity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Low redox pot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Preservatives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981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Modified gas atmosphere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endPar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957" name="Text Box 1117"/>
          <p:cNvSpPr txBox="1">
            <a:spLocks noChangeArrowheads="1"/>
          </p:cNvSpPr>
          <p:nvPr/>
        </p:nvSpPr>
        <p:spPr bwMode="auto">
          <a:xfrm>
            <a:off x="6096000" y="6248400"/>
            <a:ext cx="2835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400"/>
              <a:t>(Leistner and Gorris, 1995)</a:t>
            </a:r>
          </a:p>
        </p:txBody>
      </p:sp>
    </p:spTree>
    <p:extLst>
      <p:ext uri="{BB962C8B-B14F-4D97-AF65-F5344CB8AC3E}">
        <p14:creationId xmlns:p14="http://schemas.microsoft.com/office/powerpoint/2010/main" val="2238090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8650" y="0"/>
            <a:ext cx="7886700" cy="1690689"/>
          </a:xfrm>
        </p:spPr>
        <p:txBody>
          <a:bodyPr>
            <a:normAutofit/>
          </a:bodyPr>
          <a:lstStyle/>
          <a:p>
            <a:pPr algn="ctr"/>
            <a:r>
              <a:rPr lang="en-US" altLang="en-US" sz="5400" b="1" dirty="0"/>
              <a:t>Newer Food Technologies</a:t>
            </a:r>
          </a:p>
        </p:txBody>
      </p:sp>
      <p:sp>
        <p:nvSpPr>
          <p:cNvPr id="18435" name="Rectangle 3"/>
          <p:cNvSpPr>
            <a:spLocks noGrp="1" noChangeArrowheads="1"/>
          </p:cNvSpPr>
          <p:nvPr>
            <p:ph type="body" idx="1"/>
          </p:nvPr>
        </p:nvSpPr>
        <p:spPr>
          <a:xfrm>
            <a:off x="685800" y="1828800"/>
            <a:ext cx="7848600" cy="4267200"/>
          </a:xfrm>
        </p:spPr>
        <p:txBody>
          <a:bodyPr>
            <a:normAutofit/>
          </a:bodyPr>
          <a:lstStyle/>
          <a:p>
            <a:pPr algn="ctr"/>
            <a:r>
              <a:rPr lang="en-US" altLang="en-US" sz="4800" dirty="0" err="1"/>
              <a:t>Nonthermal</a:t>
            </a:r>
            <a:r>
              <a:rPr lang="en-US" altLang="en-US" sz="4800" dirty="0"/>
              <a:t> in </a:t>
            </a:r>
            <a:r>
              <a:rPr lang="en-US" altLang="en-US" sz="4800" dirty="0" smtClean="0"/>
              <a:t>nature</a:t>
            </a:r>
          </a:p>
          <a:p>
            <a:pPr marL="0" indent="0" algn="ctr">
              <a:buNone/>
            </a:pPr>
            <a:endParaRPr lang="en-US" altLang="en-US" sz="4800" dirty="0"/>
          </a:p>
          <a:p>
            <a:pPr lvl="1" algn="ctr"/>
            <a:r>
              <a:rPr lang="en-US" altLang="en-US" sz="4800" dirty="0"/>
              <a:t>Do not involve significant elevation or reduction of temperature</a:t>
            </a:r>
          </a:p>
        </p:txBody>
      </p:sp>
    </p:spTree>
    <p:extLst>
      <p:ext uri="{BB962C8B-B14F-4D97-AF65-F5344CB8AC3E}">
        <p14:creationId xmlns:p14="http://schemas.microsoft.com/office/powerpoint/2010/main" val="1260446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43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0662"/>
            <a:ext cx="8229600" cy="1150938"/>
          </a:xfrm>
        </p:spPr>
        <p:txBody>
          <a:bodyPr>
            <a:normAutofit/>
          </a:bodyPr>
          <a:lstStyle/>
          <a:p>
            <a:pPr algn="ctr"/>
            <a:r>
              <a:rPr lang="en-US" altLang="en-US" sz="5400" b="1" dirty="0"/>
              <a:t>Pulsed Electric Fields</a:t>
            </a:r>
          </a:p>
        </p:txBody>
      </p:sp>
      <p:sp>
        <p:nvSpPr>
          <p:cNvPr id="19459" name="Rectangle 3"/>
          <p:cNvSpPr>
            <a:spLocks noGrp="1" noChangeArrowheads="1"/>
          </p:cNvSpPr>
          <p:nvPr>
            <p:ph type="body" idx="1"/>
          </p:nvPr>
        </p:nvSpPr>
        <p:spPr>
          <a:xfrm>
            <a:off x="647700" y="1828800"/>
            <a:ext cx="8058150" cy="5105400"/>
          </a:xfrm>
        </p:spPr>
        <p:txBody>
          <a:bodyPr/>
          <a:lstStyle/>
          <a:p>
            <a:pPr lvl="1"/>
            <a:r>
              <a:rPr lang="en-US" altLang="en-US" sz="4000" dirty="0"/>
              <a:t>Mode of action is primarily through lysis of the microbial cell</a:t>
            </a:r>
          </a:p>
          <a:p>
            <a:pPr lvl="1"/>
            <a:r>
              <a:rPr lang="en-US" altLang="en-US" sz="4000" dirty="0"/>
              <a:t>To inactivate enzymes and microorganisms demonstrated in the 1960’s</a:t>
            </a:r>
          </a:p>
          <a:p>
            <a:pPr lvl="1"/>
            <a:r>
              <a:rPr lang="en-US" altLang="en-US" sz="4000" dirty="0"/>
              <a:t>Pulses generally on the order of microseconds with rapid cycling (5–10 Hz)</a:t>
            </a:r>
          </a:p>
          <a:p>
            <a:endParaRPr lang="en-US" altLang="en-US" dirty="0"/>
          </a:p>
        </p:txBody>
      </p:sp>
    </p:spTree>
    <p:extLst>
      <p:ext uri="{BB962C8B-B14F-4D97-AF65-F5344CB8AC3E}">
        <p14:creationId xmlns:p14="http://schemas.microsoft.com/office/powerpoint/2010/main" val="1717882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459">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914400"/>
          </a:xfrm>
        </p:spPr>
        <p:txBody>
          <a:bodyPr>
            <a:normAutofit/>
          </a:bodyPr>
          <a:lstStyle/>
          <a:p>
            <a:pPr algn="ctr" eaLnBrk="1" fontAlgn="auto" hangingPunct="1">
              <a:spcAft>
                <a:spcPts val="0"/>
              </a:spcAft>
              <a:defRPr/>
            </a:pPr>
            <a:r>
              <a:rPr lang="en-US" sz="4000" b="1" dirty="0" smtClean="0"/>
              <a:t>Outline</a:t>
            </a:r>
            <a:endParaRPr lang="en-US" sz="4000" b="1" dirty="0"/>
          </a:p>
        </p:txBody>
      </p:sp>
      <p:sp>
        <p:nvSpPr>
          <p:cNvPr id="3" name="Content Placeholder 2"/>
          <p:cNvSpPr>
            <a:spLocks noGrp="1"/>
          </p:cNvSpPr>
          <p:nvPr>
            <p:ph idx="1"/>
          </p:nvPr>
        </p:nvSpPr>
        <p:spPr>
          <a:xfrm>
            <a:off x="457200" y="1371600"/>
            <a:ext cx="8420100" cy="5349876"/>
          </a:xfrm>
        </p:spPr>
        <p:txBody>
          <a:bodyPr>
            <a:normAutofit/>
          </a:bodyPr>
          <a:lstStyle/>
          <a:p>
            <a:pPr algn="ctr" eaLnBrk="1" hangingPunct="1"/>
            <a:r>
              <a:rPr lang="en-US" altLang="en-US" sz="4800" dirty="0" smtClean="0">
                <a:solidFill>
                  <a:srgbClr val="FF0000"/>
                </a:solidFill>
              </a:rPr>
              <a:t>A bit of history</a:t>
            </a:r>
          </a:p>
          <a:p>
            <a:pPr marL="0" indent="0" algn="ctr" eaLnBrk="1" hangingPunct="1">
              <a:buNone/>
            </a:pPr>
            <a:endParaRPr lang="en-US" altLang="en-US" sz="4800" dirty="0" smtClean="0"/>
          </a:p>
          <a:p>
            <a:pPr algn="ctr" eaLnBrk="1" hangingPunct="1"/>
            <a:r>
              <a:rPr lang="en-US" altLang="en-US" sz="4800" dirty="0" smtClean="0"/>
              <a:t>Processed Food Defined</a:t>
            </a:r>
          </a:p>
          <a:p>
            <a:pPr marL="0" indent="0" algn="ctr" eaLnBrk="1" hangingPunct="1">
              <a:buNone/>
            </a:pPr>
            <a:endParaRPr lang="en-US" altLang="en-US" sz="4800" dirty="0" smtClean="0"/>
          </a:p>
          <a:p>
            <a:pPr algn="ctr" eaLnBrk="1" hangingPunct="1"/>
            <a:r>
              <a:rPr lang="en-US" altLang="en-US" sz="4800" dirty="0" smtClean="0"/>
              <a:t>Food Processing Defined</a:t>
            </a:r>
          </a:p>
          <a:p>
            <a:pPr algn="ctr" eaLnBrk="1" hangingPunct="1">
              <a:buFont typeface="Wingdings" panose="05000000000000000000" pitchFamily="2" charset="2"/>
              <a:buNone/>
            </a:pPr>
            <a:endParaRPr lang="en-US" altLang="en-US" sz="4800" dirty="0" smtClean="0"/>
          </a:p>
          <a:p>
            <a:pPr algn="ctr" eaLnBrk="1" hangingPunct="1">
              <a:buFont typeface="Wingdings" panose="05000000000000000000" pitchFamily="2" charset="2"/>
              <a:buNone/>
            </a:pPr>
            <a:endParaRPr lang="en-US" altLang="en-US" sz="4800" dirty="0" smtClean="0"/>
          </a:p>
          <a:p>
            <a:pPr algn="ctr" eaLnBrk="1" hangingPunct="1">
              <a:buFont typeface="Wingdings" panose="05000000000000000000" pitchFamily="2" charset="2"/>
              <a:buNone/>
            </a:pPr>
            <a:endParaRPr lang="en-US" altLang="en-US" sz="4800" dirty="0" smtClean="0"/>
          </a:p>
          <a:p>
            <a:pPr algn="ctr" eaLnBrk="1" hangingPunct="1"/>
            <a:endParaRPr lang="en-US" altLang="en-US" sz="4800" dirty="0" smtClean="0"/>
          </a:p>
          <a:p>
            <a:pPr eaLnBrk="1" hangingPunct="1"/>
            <a:endParaRPr lang="en-US" altLang="en-US" sz="4800"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101F8C-F817-4CC4-A9F4-89779E138CBE}" type="slidenum">
              <a:rPr lang="en-US" altLang="en-US">
                <a:solidFill>
                  <a:schemeClr val="tx2"/>
                </a:solidFill>
                <a:latin typeface="Corbel" panose="020B0503020204020204" pitchFamily="34" charset="0"/>
              </a:rPr>
              <a:pPr eaLnBrk="1" hangingPunct="1"/>
              <a:t>4</a:t>
            </a:fld>
            <a:endParaRPr lang="en-US" altLang="en-US">
              <a:solidFill>
                <a:schemeClr val="tx2"/>
              </a:solidFill>
              <a:latin typeface="Corbel" panose="020B0503020204020204" pitchFamily="34" charset="0"/>
            </a:endParaRPr>
          </a:p>
        </p:txBody>
      </p:sp>
    </p:spTree>
    <p:extLst>
      <p:ext uri="{BB962C8B-B14F-4D97-AF65-F5344CB8AC3E}">
        <p14:creationId xmlns:p14="http://schemas.microsoft.com/office/powerpoint/2010/main" val="1271573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down)">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457200" y="1"/>
            <a:ext cx="8229600" cy="1417638"/>
          </a:xfrm>
        </p:spPr>
        <p:txBody>
          <a:bodyPr>
            <a:normAutofit/>
          </a:bodyPr>
          <a:lstStyle/>
          <a:p>
            <a:pPr algn="ctr"/>
            <a:r>
              <a:rPr lang="en-US" altLang="en-US" sz="4400" b="1" dirty="0"/>
              <a:t>Pulsed Electric Field Applications</a:t>
            </a:r>
          </a:p>
        </p:txBody>
      </p:sp>
      <p:graphicFrame>
        <p:nvGraphicFramePr>
          <p:cNvPr id="33826" name="Group 1058"/>
          <p:cNvGraphicFramePr>
            <a:graphicFrameLocks noGrp="1"/>
          </p:cNvGraphicFramePr>
          <p:nvPr>
            <p:ph type="tbl" idx="1"/>
            <p:extLst>
              <p:ext uri="{D42A27DB-BD31-4B8C-83A1-F6EECF244321}">
                <p14:modId xmlns:p14="http://schemas.microsoft.com/office/powerpoint/2010/main" val="1032718386"/>
              </p:ext>
            </p:extLst>
          </p:nvPr>
        </p:nvGraphicFramePr>
        <p:xfrm>
          <a:off x="685800" y="1981200"/>
          <a:ext cx="8001000" cy="4035426"/>
        </p:xfrm>
        <a:graphic>
          <a:graphicData uri="http://schemas.openxmlformats.org/drawingml/2006/table">
            <a:tbl>
              <a:tblPr/>
              <a:tblGrid>
                <a:gridCol w="2514600"/>
                <a:gridCol w="5486400"/>
              </a:tblGrid>
              <a:tr h="100171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rPr>
                        <a:t>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rPr>
                        <a:t>Maximum inactivation, log reduction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Orange juice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Shelf life extension from 3 days to 1 wk, (5D reduction)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3300">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Milk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3D reduction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171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Liquid egg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6D reduction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067937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44462"/>
            <a:ext cx="8229600" cy="1150938"/>
          </a:xfrm>
        </p:spPr>
        <p:txBody>
          <a:bodyPr>
            <a:normAutofit/>
          </a:bodyPr>
          <a:lstStyle/>
          <a:p>
            <a:pPr algn="ctr"/>
            <a:r>
              <a:rPr lang="en-US" altLang="en-US" sz="4800" b="1" dirty="0"/>
              <a:t>Pulsed Light Technology</a:t>
            </a:r>
          </a:p>
        </p:txBody>
      </p:sp>
      <p:sp>
        <p:nvSpPr>
          <p:cNvPr id="20483" name="Rectangle 3"/>
          <p:cNvSpPr>
            <a:spLocks noGrp="1" noChangeArrowheads="1"/>
          </p:cNvSpPr>
          <p:nvPr>
            <p:ph type="body" idx="1"/>
          </p:nvPr>
        </p:nvSpPr>
        <p:spPr>
          <a:xfrm>
            <a:off x="628650" y="1600200"/>
            <a:ext cx="7886700" cy="5867400"/>
          </a:xfrm>
        </p:spPr>
        <p:txBody>
          <a:bodyPr/>
          <a:lstStyle/>
          <a:p>
            <a:r>
              <a:rPr lang="en-US" altLang="en-US" sz="4800" dirty="0"/>
              <a:t>Intense exposure of a product to simulated sunlight</a:t>
            </a:r>
          </a:p>
          <a:p>
            <a:r>
              <a:rPr lang="en-US" altLang="en-US" sz="4800" dirty="0"/>
              <a:t>Microbial cell directly exposed to light pulse</a:t>
            </a:r>
          </a:p>
          <a:p>
            <a:r>
              <a:rPr lang="en-US" altLang="en-US" sz="4800" dirty="0"/>
              <a:t>Greatest effect on surfaces of packaging materials or smooth, regular surfaces</a:t>
            </a:r>
          </a:p>
        </p:txBody>
      </p:sp>
    </p:spTree>
    <p:extLst>
      <p:ext uri="{BB962C8B-B14F-4D97-AF65-F5344CB8AC3E}">
        <p14:creationId xmlns:p14="http://schemas.microsoft.com/office/powerpoint/2010/main" val="3787527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483">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1"/>
            <a:ext cx="8229600" cy="914399"/>
          </a:xfrm>
        </p:spPr>
        <p:txBody>
          <a:bodyPr>
            <a:normAutofit/>
          </a:bodyPr>
          <a:lstStyle/>
          <a:p>
            <a:pPr algn="ctr"/>
            <a:r>
              <a:rPr lang="en-US" altLang="en-US" sz="5400" b="1" dirty="0"/>
              <a:t>Food Irradiation</a:t>
            </a:r>
          </a:p>
        </p:txBody>
      </p:sp>
      <p:sp>
        <p:nvSpPr>
          <p:cNvPr id="21507" name="Rectangle 3"/>
          <p:cNvSpPr>
            <a:spLocks noGrp="1" noChangeArrowheads="1"/>
          </p:cNvSpPr>
          <p:nvPr>
            <p:ph type="body" idx="1"/>
          </p:nvPr>
        </p:nvSpPr>
        <p:spPr>
          <a:xfrm>
            <a:off x="228600" y="1371600"/>
            <a:ext cx="8915400" cy="6096000"/>
          </a:xfrm>
        </p:spPr>
        <p:txBody>
          <a:bodyPr>
            <a:normAutofit/>
          </a:bodyPr>
          <a:lstStyle/>
          <a:p>
            <a:pPr>
              <a:lnSpc>
                <a:spcPct val="90000"/>
              </a:lnSpc>
            </a:pPr>
            <a:r>
              <a:rPr lang="en-US" altLang="en-US" sz="4400" dirty="0"/>
              <a:t>Long history of active promotion to increase shelf life and ensure food safety, </a:t>
            </a:r>
          </a:p>
          <a:p>
            <a:pPr>
              <a:lnSpc>
                <a:spcPct val="90000"/>
              </a:lnSpc>
            </a:pPr>
            <a:r>
              <a:rPr lang="en-US" altLang="en-US" sz="4400" dirty="0"/>
              <a:t>Does not have wide acceptance with consumers</a:t>
            </a:r>
          </a:p>
          <a:p>
            <a:pPr>
              <a:lnSpc>
                <a:spcPct val="90000"/>
              </a:lnSpc>
            </a:pPr>
            <a:r>
              <a:rPr lang="en-US" altLang="en-US" sz="4400" dirty="0" smtClean="0"/>
              <a:t>Increased attention/attraction </a:t>
            </a:r>
            <a:r>
              <a:rPr lang="en-US" altLang="en-US" sz="4400" dirty="0"/>
              <a:t>with outbreaks associated with </a:t>
            </a:r>
            <a:r>
              <a:rPr lang="en-US" altLang="en-US" sz="4400" i="1" dirty="0"/>
              <a:t>E. coli</a:t>
            </a:r>
            <a:r>
              <a:rPr lang="en-US" altLang="en-US" sz="4400" dirty="0"/>
              <a:t> 0157:H7 and species of </a:t>
            </a:r>
            <a:r>
              <a:rPr lang="en-US" altLang="en-US" sz="4400" i="1" dirty="0"/>
              <a:t>Salmonella</a:t>
            </a:r>
          </a:p>
        </p:txBody>
      </p:sp>
    </p:spTree>
    <p:extLst>
      <p:ext uri="{BB962C8B-B14F-4D97-AF65-F5344CB8AC3E}">
        <p14:creationId xmlns:p14="http://schemas.microsoft.com/office/powerpoint/2010/main" val="2288518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
            <a:ext cx="7772400" cy="1066800"/>
          </a:xfrm>
        </p:spPr>
        <p:txBody>
          <a:bodyPr>
            <a:normAutofit/>
          </a:bodyPr>
          <a:lstStyle/>
          <a:p>
            <a:pPr algn="ctr"/>
            <a:r>
              <a:rPr lang="en-US" altLang="en-US" sz="4800" b="1" dirty="0"/>
              <a:t>High Pressure Technology</a:t>
            </a:r>
          </a:p>
        </p:txBody>
      </p:sp>
      <p:sp>
        <p:nvSpPr>
          <p:cNvPr id="22531" name="Rectangle 3"/>
          <p:cNvSpPr>
            <a:spLocks noGrp="1" noChangeArrowheads="1"/>
          </p:cNvSpPr>
          <p:nvPr>
            <p:ph type="body" idx="1"/>
          </p:nvPr>
        </p:nvSpPr>
        <p:spPr>
          <a:xfrm>
            <a:off x="114300" y="1093470"/>
            <a:ext cx="8915400" cy="6755130"/>
          </a:xfrm>
        </p:spPr>
        <p:txBody>
          <a:bodyPr>
            <a:normAutofit/>
          </a:bodyPr>
          <a:lstStyle/>
          <a:p>
            <a:r>
              <a:rPr lang="en-US" altLang="en-US" sz="4000" dirty="0"/>
              <a:t>Century old </a:t>
            </a:r>
            <a:r>
              <a:rPr lang="en-US" altLang="en-US" sz="4000" dirty="0" smtClean="0"/>
              <a:t>idea</a:t>
            </a:r>
          </a:p>
          <a:p>
            <a:endParaRPr lang="en-US" altLang="en-US" sz="4000" dirty="0"/>
          </a:p>
          <a:p>
            <a:r>
              <a:rPr lang="en-US" altLang="en-US" sz="4000" dirty="0"/>
              <a:t>Commercial adoption </a:t>
            </a:r>
            <a:r>
              <a:rPr lang="en-US" altLang="en-US" sz="4000" dirty="0" smtClean="0"/>
              <a:t>is expanding</a:t>
            </a:r>
          </a:p>
          <a:p>
            <a:endParaRPr lang="en-US" altLang="en-US" sz="4000" dirty="0"/>
          </a:p>
          <a:p>
            <a:r>
              <a:rPr lang="en-US" altLang="en-US" sz="4000" dirty="0"/>
              <a:t>High pressure processed foods have been available in Japan since </a:t>
            </a:r>
            <a:r>
              <a:rPr lang="en-US" altLang="en-US" sz="4000" dirty="0" smtClean="0"/>
              <a:t>1990</a:t>
            </a:r>
          </a:p>
          <a:p>
            <a:endParaRPr lang="en-US" altLang="en-US" sz="4000" dirty="0"/>
          </a:p>
          <a:p>
            <a:r>
              <a:rPr lang="en-US" altLang="en-US" sz="4000" dirty="0"/>
              <a:t>Pressures are on the order of 100-1000 MPa (1 to 10 </a:t>
            </a:r>
            <a:r>
              <a:rPr lang="en-US" altLang="en-US" sz="4000" dirty="0" err="1"/>
              <a:t>kbar</a:t>
            </a:r>
            <a:r>
              <a:rPr lang="en-US" altLang="en-US" sz="4000" dirty="0"/>
              <a:t>)</a:t>
            </a:r>
          </a:p>
        </p:txBody>
      </p:sp>
    </p:spTree>
    <p:extLst>
      <p:ext uri="{BB962C8B-B14F-4D97-AF65-F5344CB8AC3E}">
        <p14:creationId xmlns:p14="http://schemas.microsoft.com/office/powerpoint/2010/main" val="995999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253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1044575" y="152401"/>
            <a:ext cx="7886700" cy="838199"/>
          </a:xfrm>
        </p:spPr>
        <p:txBody>
          <a:bodyPr>
            <a:normAutofit/>
          </a:bodyPr>
          <a:lstStyle/>
          <a:p>
            <a:pPr algn="ctr"/>
            <a:r>
              <a:rPr lang="en-US" altLang="en-US" sz="4800" b="1" dirty="0"/>
              <a:t>High Pressure Technology</a:t>
            </a:r>
          </a:p>
        </p:txBody>
      </p:sp>
      <p:sp>
        <p:nvSpPr>
          <p:cNvPr id="34881" name="Rectangle 1089"/>
          <p:cNvSpPr>
            <a:spLocks noGrp="1" noChangeArrowheads="1"/>
          </p:cNvSpPr>
          <p:nvPr>
            <p:ph type="body" idx="1"/>
          </p:nvPr>
        </p:nvSpPr>
        <p:spPr>
          <a:xfrm>
            <a:off x="628650" y="1219200"/>
            <a:ext cx="8134350" cy="5334000"/>
          </a:xfrm>
        </p:spPr>
        <p:txBody>
          <a:bodyPr>
            <a:normAutofit/>
          </a:bodyPr>
          <a:lstStyle/>
          <a:p>
            <a:pPr>
              <a:lnSpc>
                <a:spcPct val="90000"/>
              </a:lnSpc>
            </a:pPr>
            <a:r>
              <a:rPr lang="en-US" altLang="en-US" sz="4000" dirty="0" smtClean="0"/>
              <a:t>Shelf </a:t>
            </a:r>
            <a:r>
              <a:rPr lang="en-US" altLang="en-US" sz="4000" dirty="0"/>
              <a:t>life </a:t>
            </a:r>
            <a:r>
              <a:rPr lang="en-US" altLang="en-US" sz="4000" dirty="0" smtClean="0"/>
              <a:t>extension</a:t>
            </a:r>
          </a:p>
          <a:p>
            <a:pPr>
              <a:lnSpc>
                <a:spcPct val="90000"/>
              </a:lnSpc>
            </a:pPr>
            <a:endParaRPr lang="en-US" altLang="en-US" sz="4000" dirty="0" smtClean="0"/>
          </a:p>
          <a:p>
            <a:pPr>
              <a:lnSpc>
                <a:spcPct val="90000"/>
              </a:lnSpc>
            </a:pPr>
            <a:r>
              <a:rPr lang="en-US" altLang="en-US" sz="4000" dirty="0" smtClean="0"/>
              <a:t>Prevent </a:t>
            </a:r>
            <a:r>
              <a:rPr lang="en-US" altLang="en-US" sz="4000" dirty="0"/>
              <a:t>Microbial </a:t>
            </a:r>
            <a:r>
              <a:rPr lang="en-US" altLang="en-US" sz="4000" dirty="0" smtClean="0"/>
              <a:t>Contamination</a:t>
            </a:r>
          </a:p>
          <a:p>
            <a:pPr>
              <a:lnSpc>
                <a:spcPct val="90000"/>
              </a:lnSpc>
            </a:pPr>
            <a:endParaRPr lang="en-US" altLang="en-US" sz="4000" dirty="0" smtClean="0"/>
          </a:p>
          <a:p>
            <a:pPr>
              <a:lnSpc>
                <a:spcPct val="90000"/>
              </a:lnSpc>
            </a:pPr>
            <a:r>
              <a:rPr lang="en-US" altLang="en-US" sz="4000" dirty="0" smtClean="0"/>
              <a:t>Develop </a:t>
            </a:r>
            <a:r>
              <a:rPr lang="en-US" altLang="en-US" sz="4000" dirty="0"/>
              <a:t>new </a:t>
            </a:r>
            <a:r>
              <a:rPr lang="en-US" altLang="en-US" sz="4000" dirty="0" smtClean="0"/>
              <a:t>foodstuffs</a:t>
            </a:r>
          </a:p>
          <a:p>
            <a:pPr>
              <a:lnSpc>
                <a:spcPct val="90000"/>
              </a:lnSpc>
            </a:pPr>
            <a:endParaRPr lang="en-US" altLang="en-US" sz="4000" dirty="0" smtClean="0"/>
          </a:p>
          <a:p>
            <a:pPr>
              <a:lnSpc>
                <a:spcPct val="90000"/>
              </a:lnSpc>
            </a:pPr>
            <a:r>
              <a:rPr lang="en-US" altLang="en-US" sz="4000" dirty="0" smtClean="0"/>
              <a:t>Manufacture partially </a:t>
            </a:r>
            <a:r>
              <a:rPr lang="en-US" altLang="en-US" sz="4000" dirty="0"/>
              <a:t>cooked foods</a:t>
            </a:r>
          </a:p>
          <a:p>
            <a:pPr lvl="1">
              <a:lnSpc>
                <a:spcPct val="90000"/>
              </a:lnSpc>
              <a:buFont typeface="Wingdings" panose="05000000000000000000" pitchFamily="2" charset="2"/>
              <a:buNone/>
            </a:pPr>
            <a:endParaRPr lang="en-US" altLang="en-US" dirty="0"/>
          </a:p>
        </p:txBody>
      </p:sp>
    </p:spTree>
    <p:extLst>
      <p:ext uri="{BB962C8B-B14F-4D97-AF65-F5344CB8AC3E}">
        <p14:creationId xmlns:p14="http://schemas.microsoft.com/office/powerpoint/2010/main" val="1305334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8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4881">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488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4881">
                                            <p:txEl>
                                              <p:pRg st="2" end="2"/>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488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4881">
                                            <p:txEl>
                                              <p:pRg st="4" end="4"/>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488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4881">
                                            <p:txEl>
                                              <p:pRg st="6" end="6"/>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81"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219199"/>
          </a:xfrm>
        </p:spPr>
        <p:txBody>
          <a:bodyPr>
            <a:normAutofit fontScale="90000"/>
          </a:bodyPr>
          <a:lstStyle/>
          <a:p>
            <a:pPr lvl="0">
              <a:spcBef>
                <a:spcPts val="750"/>
              </a:spcBef>
            </a:pPr>
            <a:r>
              <a:rPr lang="en-US" sz="4800" dirty="0" smtClean="0"/>
              <a:t>Packaging </a:t>
            </a:r>
            <a:r>
              <a:rPr lang="en-US" sz="2800" dirty="0">
                <a:solidFill>
                  <a:prstClr val="black"/>
                </a:solidFill>
                <a:latin typeface="Calibri" panose="020F0502020204030204"/>
                <a:ea typeface="+mn-ea"/>
                <a:cs typeface="+mn-cs"/>
              </a:rPr>
              <a:t>One of the oldest methods to extend shelf life of food</a:t>
            </a:r>
            <a:br>
              <a:rPr lang="en-US" sz="2800" dirty="0">
                <a:solidFill>
                  <a:prstClr val="black"/>
                </a:solidFill>
                <a:latin typeface="Calibri" panose="020F0502020204030204"/>
                <a:ea typeface="+mn-ea"/>
                <a:cs typeface="+mn-cs"/>
              </a:rPr>
            </a:br>
            <a:endParaRPr lang="en-US" sz="4800" dirty="0"/>
          </a:p>
        </p:txBody>
      </p:sp>
      <p:sp>
        <p:nvSpPr>
          <p:cNvPr id="3" name="Content Placeholder 2"/>
          <p:cNvSpPr>
            <a:spLocks noGrp="1"/>
          </p:cNvSpPr>
          <p:nvPr>
            <p:ph idx="1"/>
          </p:nvPr>
        </p:nvSpPr>
        <p:spPr>
          <a:xfrm>
            <a:off x="628650" y="1524000"/>
            <a:ext cx="7886700" cy="5197475"/>
          </a:xfrm>
        </p:spPr>
        <p:txBody>
          <a:bodyPr/>
          <a:lstStyle/>
          <a:p>
            <a:r>
              <a:rPr lang="en-US" sz="2800" dirty="0" smtClean="0"/>
              <a:t>Milk stored in calf stomach (cheese)</a:t>
            </a:r>
          </a:p>
          <a:p>
            <a:r>
              <a:rPr lang="en-US" sz="2800" dirty="0" smtClean="0"/>
              <a:t>Food cache (underground)</a:t>
            </a:r>
          </a:p>
          <a:p>
            <a:r>
              <a:rPr lang="en-US" sz="2800" dirty="0" smtClean="0"/>
              <a:t>In the ice</a:t>
            </a:r>
          </a:p>
          <a:p>
            <a:r>
              <a:rPr lang="en-US" sz="2800" dirty="0" smtClean="0"/>
              <a:t>Banana leaves</a:t>
            </a:r>
          </a:p>
          <a:p>
            <a:r>
              <a:rPr lang="en-US" sz="2800" dirty="0" smtClean="0"/>
              <a:t>Cardboard (variability of properties)</a:t>
            </a:r>
          </a:p>
          <a:p>
            <a:r>
              <a:rPr lang="en-US" sz="2800" dirty="0" smtClean="0"/>
              <a:t>Plastics </a:t>
            </a:r>
          </a:p>
          <a:p>
            <a:pPr marL="0" indent="0">
              <a:buNone/>
            </a:pPr>
            <a:r>
              <a:rPr lang="en-US" sz="2800" dirty="0" smtClean="0"/>
              <a:t>                       Flexible film</a:t>
            </a:r>
          </a:p>
          <a:p>
            <a:pPr marL="0" indent="0">
              <a:buNone/>
            </a:pPr>
            <a:r>
              <a:rPr lang="en-US" sz="2800" dirty="0" smtClean="0"/>
              <a:t>                       Hard plastics (plastic cans)</a:t>
            </a:r>
          </a:p>
          <a:p>
            <a:pPr marL="0" indent="0">
              <a:buNone/>
            </a:pPr>
            <a:r>
              <a:rPr lang="en-US" sz="2800" dirty="0" smtClean="0"/>
              <a:t>                       Tubes (like toothpaste)</a:t>
            </a:r>
          </a:p>
          <a:p>
            <a:r>
              <a:rPr lang="en-US" sz="2800" dirty="0" smtClean="0"/>
              <a:t>Aluminum foil</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B49F8600-288C-4CE8-9C1D-7867F717D1D9}" type="slidenum">
              <a:rPr lang="en-US" altLang="en-US" smtClean="0"/>
              <a:pPr/>
              <a:t>45</a:t>
            </a:fld>
            <a:endParaRPr lang="en-US" altLang="en-US"/>
          </a:p>
        </p:txBody>
      </p:sp>
    </p:spTree>
    <p:extLst>
      <p:ext uri="{BB962C8B-B14F-4D97-AF65-F5344CB8AC3E}">
        <p14:creationId xmlns:p14="http://schemas.microsoft.com/office/powerpoint/2010/main" val="34878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1143000"/>
          </a:xfrm>
        </p:spPr>
        <p:txBody>
          <a:bodyPr>
            <a:normAutofit/>
          </a:bodyPr>
          <a:lstStyle/>
          <a:p>
            <a:pPr algn="ctr"/>
            <a:r>
              <a:rPr lang="en-US" altLang="en-US" sz="4800" b="1" dirty="0" smtClean="0"/>
              <a:t>Active </a:t>
            </a:r>
            <a:r>
              <a:rPr lang="en-US" altLang="en-US" sz="4800" b="1" dirty="0"/>
              <a:t>Packaging</a:t>
            </a:r>
          </a:p>
        </p:txBody>
      </p:sp>
      <p:sp>
        <p:nvSpPr>
          <p:cNvPr id="23555" name="Rectangle 3"/>
          <p:cNvSpPr>
            <a:spLocks noGrp="1" noChangeArrowheads="1"/>
          </p:cNvSpPr>
          <p:nvPr>
            <p:ph type="body" idx="1"/>
          </p:nvPr>
        </p:nvSpPr>
        <p:spPr>
          <a:xfrm>
            <a:off x="228600" y="1371600"/>
            <a:ext cx="8686800" cy="5181600"/>
          </a:xfrm>
        </p:spPr>
        <p:txBody>
          <a:bodyPr>
            <a:normAutofit/>
          </a:bodyPr>
          <a:lstStyle/>
          <a:p>
            <a:r>
              <a:rPr lang="en-US" altLang="en-US" sz="3600" dirty="0"/>
              <a:t>Packages which actively change the internal atmospheric composition during storage and </a:t>
            </a:r>
            <a:r>
              <a:rPr lang="en-US" altLang="en-US" sz="3600" dirty="0" smtClean="0"/>
              <a:t>distribution</a:t>
            </a:r>
          </a:p>
          <a:p>
            <a:endParaRPr lang="en-US" altLang="en-US" sz="3600" dirty="0"/>
          </a:p>
          <a:p>
            <a:r>
              <a:rPr lang="en-US" altLang="en-US" sz="3600" dirty="0"/>
              <a:t>Techniques rely on oxygen, moisture, CO</a:t>
            </a:r>
            <a:r>
              <a:rPr lang="en-US" altLang="en-US" sz="3600" baseline="-25000" dirty="0"/>
              <a:t>2</a:t>
            </a:r>
            <a:r>
              <a:rPr lang="en-US" altLang="en-US" sz="3600" dirty="0"/>
              <a:t> and ethylene absorbers, moisture regulators, and CO</a:t>
            </a:r>
            <a:r>
              <a:rPr lang="en-US" altLang="en-US" sz="3600" baseline="-25000" dirty="0"/>
              <a:t>2 ,</a:t>
            </a:r>
            <a:r>
              <a:rPr lang="en-US" altLang="en-US" sz="3600" dirty="0"/>
              <a:t>and ethanol emitters, antimicrobial agents and antioxidants incorporated in packaging materials</a:t>
            </a:r>
          </a:p>
          <a:p>
            <a:endParaRPr lang="en-US" altLang="en-US" sz="2800" dirty="0"/>
          </a:p>
        </p:txBody>
      </p:sp>
    </p:spTree>
    <p:extLst>
      <p:ext uri="{BB962C8B-B14F-4D97-AF65-F5344CB8AC3E}">
        <p14:creationId xmlns:p14="http://schemas.microsoft.com/office/powerpoint/2010/main" val="4000779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
            <a:ext cx="8229600" cy="1752600"/>
          </a:xfrm>
        </p:spPr>
        <p:txBody>
          <a:bodyPr>
            <a:normAutofit/>
          </a:bodyPr>
          <a:lstStyle/>
          <a:p>
            <a:pPr algn="ctr"/>
            <a:r>
              <a:rPr lang="en-US" altLang="en-US" sz="4800" b="1" dirty="0"/>
              <a:t>Smart Packaging</a:t>
            </a:r>
          </a:p>
        </p:txBody>
      </p:sp>
      <p:sp>
        <p:nvSpPr>
          <p:cNvPr id="24579" name="Rectangle 3"/>
          <p:cNvSpPr>
            <a:spLocks noGrp="1" noChangeArrowheads="1"/>
          </p:cNvSpPr>
          <p:nvPr>
            <p:ph type="body" idx="1"/>
          </p:nvPr>
        </p:nvSpPr>
        <p:spPr/>
        <p:txBody>
          <a:bodyPr>
            <a:normAutofit/>
          </a:bodyPr>
          <a:lstStyle/>
          <a:p>
            <a:r>
              <a:rPr lang="en-US" altLang="en-US" sz="4000" dirty="0"/>
              <a:t>Systems in which </a:t>
            </a:r>
            <a:r>
              <a:rPr lang="en-US" altLang="en-US" sz="4000" dirty="0" smtClean="0"/>
              <a:t>information is </a:t>
            </a:r>
            <a:r>
              <a:rPr lang="en-US" altLang="en-US" sz="4000" dirty="0"/>
              <a:t>provided to consumer to indicate product abuse and product quality</a:t>
            </a:r>
          </a:p>
          <a:p>
            <a:r>
              <a:rPr lang="en-US" altLang="en-US" sz="4000" dirty="0"/>
              <a:t>Time-temperature indicators to provide information on thermal abuse of foods</a:t>
            </a:r>
          </a:p>
        </p:txBody>
      </p:sp>
    </p:spTree>
    <p:extLst>
      <p:ext uri="{BB962C8B-B14F-4D97-AF65-F5344CB8AC3E}">
        <p14:creationId xmlns:p14="http://schemas.microsoft.com/office/powerpoint/2010/main" val="1846453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1" end="1"/>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normAutofit/>
          </a:bodyPr>
          <a:lstStyle/>
          <a:p>
            <a:pPr algn="ctr"/>
            <a:r>
              <a:rPr lang="en-US" altLang="en-US" sz="4000" dirty="0"/>
              <a:t>Indicators in Smart Packages</a:t>
            </a:r>
          </a:p>
        </p:txBody>
      </p:sp>
      <p:graphicFrame>
        <p:nvGraphicFramePr>
          <p:cNvPr id="31774" name="Group 1054"/>
          <p:cNvGraphicFramePr>
            <a:graphicFrameLocks noGrp="1"/>
          </p:cNvGraphicFramePr>
          <p:nvPr>
            <p:ph type="tbl" idx="1"/>
            <p:extLst>
              <p:ext uri="{D42A27DB-BD31-4B8C-83A1-F6EECF244321}">
                <p14:modId xmlns:p14="http://schemas.microsoft.com/office/powerpoint/2010/main" val="2745680754"/>
              </p:ext>
            </p:extLst>
          </p:nvPr>
        </p:nvGraphicFramePr>
        <p:xfrm>
          <a:off x="457200" y="1600200"/>
          <a:ext cx="8229600" cy="4448177"/>
        </p:xfrm>
        <a:graphic>
          <a:graphicData uri="http://schemas.openxmlformats.org/drawingml/2006/table">
            <a:tbl>
              <a:tblPr/>
              <a:tblGrid>
                <a:gridCol w="2743200"/>
                <a:gridCol w="2743200"/>
                <a:gridCol w="2743200"/>
              </a:tblGrid>
              <a:tr h="67151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rPr>
                        <a:t>Technique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rPr>
                        <a:t>Principle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dirty="0" smtClean="0">
                          <a:ln>
                            <a:noFill/>
                          </a:ln>
                          <a:solidFill>
                            <a:schemeClr val="tx1"/>
                          </a:solidFill>
                          <a:effectLst>
                            <a:outerShdw blurRad="38100" dist="38100" dir="2700000" algn="tl">
                              <a:srgbClr val="FFFFFF"/>
                            </a:outerShdw>
                          </a:effectLst>
                          <a:latin typeface="Arial" panose="020B0604020202020204" pitchFamily="34" charset="0"/>
                        </a:rPr>
                        <a:t>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Time Temperature indicators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Mechanical, chemical, enzymatic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Chilled, frozen foods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5063">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O</a:t>
                      </a:r>
                      <a:r>
                        <a:rPr kumimoji="0" lang="en-US" altLang="en-US" sz="2800" b="0" i="0" u="none" strike="noStrike" cap="none" normalizeH="0" baseline="-25000" smtClean="0">
                          <a:ln>
                            <a:noFill/>
                          </a:ln>
                          <a:solidFill>
                            <a:schemeClr val="tx1"/>
                          </a:solidFill>
                          <a:effectLst>
                            <a:outerShdw blurRad="38100" dist="38100" dir="2700000" algn="tl">
                              <a:srgbClr val="010199"/>
                            </a:outerShdw>
                          </a:effectLst>
                          <a:latin typeface="Arial" panose="020B0604020202020204" pitchFamily="34" charset="0"/>
                        </a:rPr>
                        <a:t>2</a:t>
                      </a: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indicators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Redox dyes</a:t>
                      </a:r>
                    </a:p>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pH dyes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Reduced O</a:t>
                      </a:r>
                      <a:r>
                        <a:rPr kumimoji="0" lang="en-US" altLang="en-US" sz="2800" b="0" i="0" u="none" strike="noStrike" cap="none" normalizeH="0" baseline="-25000" smtClean="0">
                          <a:ln>
                            <a:noFill/>
                          </a:ln>
                          <a:solidFill>
                            <a:schemeClr val="tx1"/>
                          </a:solidFill>
                          <a:effectLst>
                            <a:outerShdw blurRad="38100" dist="38100" dir="2700000" algn="tl">
                              <a:srgbClr val="010199"/>
                            </a:outerShdw>
                          </a:effectLst>
                          <a:latin typeface="Arial" panose="020B0604020202020204" pitchFamily="34" charset="0"/>
                        </a:rPr>
                        <a:t>2</a:t>
                      </a: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 storage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Microbial growth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pH dyes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effectLst>
                            <a:outerShdw blurRad="38100" dist="38100" dir="2700000" algn="tl">
                              <a:srgbClr val="010199"/>
                            </a:outerShdw>
                          </a:effectLst>
                          <a:latin typeface="Arial" panose="020B0604020202020204" pitchFamily="34" charset="0"/>
                        </a:defRPr>
                      </a:lvl1pPr>
                      <a:lvl2pPr>
                        <a:spcBef>
                          <a:spcPct val="20000"/>
                        </a:spcBef>
                        <a:buClr>
                          <a:schemeClr val="tx2"/>
                        </a:buClr>
                        <a:buSzPct val="75000"/>
                        <a:buFont typeface="Wingdings" panose="05000000000000000000" pitchFamily="2" charset="2"/>
                        <a:defRPr sz="2400">
                          <a:solidFill>
                            <a:schemeClr val="tx1"/>
                          </a:solidFill>
                          <a:effectLst>
                            <a:outerShdw blurRad="38100" dist="38100" dir="2700000" algn="tl">
                              <a:srgbClr val="010199"/>
                            </a:outerShdw>
                          </a:effectLst>
                          <a:latin typeface="Arial" panose="020B0604020202020204" pitchFamily="34" charset="0"/>
                        </a:defRPr>
                      </a:lvl2pPr>
                      <a:lvl3pPr>
                        <a:spcBef>
                          <a:spcPct val="20000"/>
                        </a:spcBef>
                        <a:buClr>
                          <a:schemeClr val="accent2"/>
                        </a:buClr>
                        <a:buSzPct val="75000"/>
                        <a:buFont typeface="Wingdings" panose="05000000000000000000" pitchFamily="2" charset="2"/>
                        <a:defRPr sz="2000">
                          <a:solidFill>
                            <a:schemeClr val="tx1"/>
                          </a:solidFill>
                          <a:effectLst>
                            <a:outerShdw blurRad="38100" dist="38100" dir="2700000" algn="tl">
                              <a:srgbClr val="010199"/>
                            </a:outerShdw>
                          </a:effectLst>
                          <a:latin typeface="Arial" panose="020B0604020202020204" pitchFamily="34" charset="0"/>
                        </a:defRPr>
                      </a:lvl3pPr>
                      <a:lvl4pPr>
                        <a:spcBef>
                          <a:spcPct val="20000"/>
                        </a:spcBef>
                        <a:buClr>
                          <a:schemeClr val="folHlink"/>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4pPr>
                      <a:lvl5pPr>
                        <a:spcBef>
                          <a:spcPct val="20000"/>
                        </a:spcBef>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5pPr>
                      <a:lvl6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6pPr>
                      <a:lvl7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7pPr>
                      <a:lvl8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8pPr>
                      <a:lvl9pPr fontAlgn="base">
                        <a:spcBef>
                          <a:spcPct val="20000"/>
                        </a:spcBef>
                        <a:spcAft>
                          <a:spcPct val="0"/>
                        </a:spcAft>
                        <a:buClr>
                          <a:schemeClr val="tx1"/>
                        </a:buClr>
                        <a:buSzPct val="75000"/>
                        <a:buFont typeface="Wingdings" panose="05000000000000000000" pitchFamily="2" charset="2"/>
                        <a:defRPr>
                          <a:solidFill>
                            <a:schemeClr val="tx1"/>
                          </a:solidFill>
                          <a:effectLst>
                            <a:outerShdw blurRad="38100" dist="38100" dir="2700000" algn="tl">
                              <a:srgbClr val="010199"/>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tabLst/>
                      </a:pPr>
                      <a:r>
                        <a:rPr kumimoji="0" lang="en-US" altLang="en-US" sz="2800" b="0" i="0" u="none" strike="noStrike" cap="none" normalizeH="0" baseline="0" smtClean="0">
                          <a:ln>
                            <a:noFill/>
                          </a:ln>
                          <a:solidFill>
                            <a:schemeClr val="tx1"/>
                          </a:solidFill>
                          <a:effectLst>
                            <a:outerShdw blurRad="38100" dist="38100" dir="2700000" algn="tl">
                              <a:srgbClr val="010199"/>
                            </a:outerShdw>
                          </a:effectLst>
                          <a:latin typeface="Arial" panose="020B0604020202020204" pitchFamily="34" charset="0"/>
                        </a:rPr>
                        <a:t>Aseptic products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75" name="Text Box 1055"/>
          <p:cNvSpPr txBox="1">
            <a:spLocks noChangeArrowheads="1"/>
          </p:cNvSpPr>
          <p:nvPr/>
        </p:nvSpPr>
        <p:spPr bwMode="auto">
          <a:xfrm>
            <a:off x="6096000" y="6248400"/>
            <a:ext cx="2835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400"/>
              <a:t>(Ahvenianen and Hurme, 1997)</a:t>
            </a:r>
          </a:p>
        </p:txBody>
      </p:sp>
    </p:spTree>
    <p:extLst>
      <p:ext uri="{BB962C8B-B14F-4D97-AF65-F5344CB8AC3E}">
        <p14:creationId xmlns:p14="http://schemas.microsoft.com/office/powerpoint/2010/main" val="6268231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28650" y="1"/>
            <a:ext cx="7886700" cy="914400"/>
          </a:xfrm>
        </p:spPr>
        <p:txBody>
          <a:bodyPr/>
          <a:lstStyle/>
          <a:p>
            <a:r>
              <a:rPr lang="en-US" altLang="en-US" b="1" dirty="0"/>
              <a:t>Nanotechnology in Food Science/Engineering</a:t>
            </a:r>
          </a:p>
        </p:txBody>
      </p:sp>
      <p:sp>
        <p:nvSpPr>
          <p:cNvPr id="46083" name="Rectangle 3"/>
          <p:cNvSpPr>
            <a:spLocks noGrp="1" noChangeArrowheads="1"/>
          </p:cNvSpPr>
          <p:nvPr>
            <p:ph type="body" idx="1"/>
          </p:nvPr>
        </p:nvSpPr>
        <p:spPr>
          <a:xfrm>
            <a:off x="628650" y="685800"/>
            <a:ext cx="7886700" cy="6172200"/>
          </a:xfrm>
        </p:spPr>
        <p:txBody>
          <a:bodyPr>
            <a:normAutofit/>
          </a:bodyPr>
          <a:lstStyle/>
          <a:p>
            <a:pPr algn="ctr"/>
            <a:r>
              <a:rPr lang="en-US" altLang="en-US" sz="3200" dirty="0"/>
              <a:t>Heat/mass </a:t>
            </a:r>
            <a:r>
              <a:rPr lang="en-US" altLang="en-US" sz="3200" dirty="0" smtClean="0"/>
              <a:t>transfer</a:t>
            </a:r>
          </a:p>
          <a:p>
            <a:pPr algn="ctr"/>
            <a:endParaRPr lang="en-US" altLang="en-US" sz="3200" dirty="0" smtClean="0"/>
          </a:p>
          <a:p>
            <a:pPr algn="ctr"/>
            <a:r>
              <a:rPr lang="en-US" altLang="en-US" sz="3200" dirty="0" smtClean="0"/>
              <a:t>Biotechnology</a:t>
            </a:r>
          </a:p>
          <a:p>
            <a:pPr algn="ctr"/>
            <a:endParaRPr lang="en-US" altLang="en-US" sz="3200" dirty="0"/>
          </a:p>
          <a:p>
            <a:pPr algn="ctr"/>
            <a:r>
              <a:rPr lang="en-US" altLang="en-US" sz="3200" dirty="0"/>
              <a:t>Food </a:t>
            </a:r>
            <a:r>
              <a:rPr lang="en-US" altLang="en-US" sz="3200" dirty="0" smtClean="0"/>
              <a:t>Safety</a:t>
            </a:r>
          </a:p>
          <a:p>
            <a:pPr algn="ctr"/>
            <a:endParaRPr lang="en-US" altLang="en-US" sz="3200" dirty="0"/>
          </a:p>
          <a:p>
            <a:pPr algn="ctr"/>
            <a:r>
              <a:rPr lang="en-US" altLang="en-US" sz="3200" dirty="0" smtClean="0"/>
              <a:t>Emulsions</a:t>
            </a:r>
          </a:p>
          <a:p>
            <a:pPr algn="ctr"/>
            <a:endParaRPr lang="en-US" altLang="en-US" sz="3200" dirty="0"/>
          </a:p>
          <a:p>
            <a:pPr algn="ctr"/>
            <a:r>
              <a:rPr lang="en-US" altLang="en-US" sz="3200" dirty="0" smtClean="0"/>
              <a:t>Biosecurity</a:t>
            </a:r>
          </a:p>
          <a:p>
            <a:pPr algn="ctr"/>
            <a:endParaRPr lang="en-US" altLang="en-US" sz="3200" dirty="0"/>
          </a:p>
          <a:p>
            <a:pPr algn="ctr"/>
            <a:r>
              <a:rPr lang="en-US" altLang="en-US" sz="3200" dirty="0"/>
              <a:t>Packaging</a:t>
            </a:r>
          </a:p>
        </p:txBody>
      </p:sp>
    </p:spTree>
    <p:extLst>
      <p:ext uri="{BB962C8B-B14F-4D97-AF65-F5344CB8AC3E}">
        <p14:creationId xmlns:p14="http://schemas.microsoft.com/office/powerpoint/2010/main" val="749949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6" end="6"/>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8" end="8"/>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6083">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143001"/>
          </a:xfrm>
        </p:spPr>
        <p:txBody>
          <a:bodyPr>
            <a:normAutofit/>
          </a:bodyPr>
          <a:lstStyle/>
          <a:p>
            <a:pPr>
              <a:defRPr/>
            </a:pPr>
            <a:r>
              <a:rPr lang="en-US" b="1" dirty="0" smtClean="0"/>
              <a:t>Food Science and Food Processing is Not a Modern Concept…</a:t>
            </a:r>
            <a:endParaRPr lang="en-US" b="1" dirty="0"/>
          </a:p>
        </p:txBody>
      </p:sp>
      <p:sp>
        <p:nvSpPr>
          <p:cNvPr id="33795" name="Content Placeholder 2"/>
          <p:cNvSpPr>
            <a:spLocks noGrp="1"/>
          </p:cNvSpPr>
          <p:nvPr>
            <p:ph idx="1"/>
          </p:nvPr>
        </p:nvSpPr>
        <p:spPr>
          <a:xfrm>
            <a:off x="533400" y="1447800"/>
            <a:ext cx="7981950" cy="4800600"/>
          </a:xfrm>
        </p:spPr>
        <p:txBody>
          <a:bodyPr>
            <a:normAutofit/>
          </a:bodyPr>
          <a:lstStyle/>
          <a:p>
            <a:r>
              <a:rPr lang="en-US" sz="2400" b="1" dirty="0"/>
              <a:t>They are thousands of years old</a:t>
            </a:r>
          </a:p>
          <a:p>
            <a:pPr lvl="1">
              <a:buClr>
                <a:schemeClr val="hlink"/>
              </a:buClr>
              <a:buFont typeface="Wingdings" pitchFamily="2" charset="2"/>
              <a:buChar char="§"/>
            </a:pPr>
            <a:r>
              <a:rPr lang="en-US" sz="2400" dirty="0"/>
              <a:t>Early forms of food preparation (cooking, smoking, fermenting, drying, salting) provided basic survival</a:t>
            </a:r>
          </a:p>
          <a:p>
            <a:pPr lvl="1">
              <a:buClr>
                <a:schemeClr val="hlink"/>
              </a:buClr>
              <a:buFont typeface="Wingdings" pitchFamily="2" charset="2"/>
              <a:buChar char="§"/>
            </a:pPr>
            <a:r>
              <a:rPr lang="en-US" sz="2400" dirty="0"/>
              <a:t>Domestication of plants and animals; planting and harvesting farming methods developed and refined</a:t>
            </a:r>
          </a:p>
          <a:p>
            <a:pPr lvl="1">
              <a:buClr>
                <a:schemeClr val="hlink"/>
              </a:buClr>
              <a:buFont typeface="Wingdings" pitchFamily="2" charset="2"/>
              <a:buChar char="§"/>
            </a:pPr>
            <a:r>
              <a:rPr lang="en-US" sz="2400" dirty="0"/>
              <a:t>Ancient food technologists in Greece created three major foods—bread, olive oil and wine—through complex processing methods (think kitchen)</a:t>
            </a:r>
          </a:p>
          <a:p>
            <a:r>
              <a:rPr lang="en-US" sz="2400" b="1" dirty="0"/>
              <a:t>And have helped early civilization overcome disease and improve health</a:t>
            </a:r>
          </a:p>
          <a:p>
            <a:pPr lvl="1">
              <a:buClr>
                <a:schemeClr val="hlink"/>
              </a:buClr>
              <a:buFont typeface="Wingdings" pitchFamily="2" charset="2"/>
              <a:buChar char="§"/>
            </a:pPr>
            <a:r>
              <a:rPr lang="en-US" sz="2400" dirty="0"/>
              <a:t>Cooking and Preservation were passed down over generations from important food scientists—</a:t>
            </a:r>
            <a:r>
              <a:rPr lang="en-US" sz="2400" b="1" i="1" dirty="0"/>
              <a:t>moms and grandmas</a:t>
            </a:r>
          </a:p>
          <a:p>
            <a:endParaRPr lang="en-US" dirty="0" smtClean="0"/>
          </a:p>
        </p:txBody>
      </p:sp>
    </p:spTree>
    <p:extLst>
      <p:ext uri="{BB962C8B-B14F-4D97-AF65-F5344CB8AC3E}">
        <p14:creationId xmlns:p14="http://schemas.microsoft.com/office/powerpoint/2010/main" val="27831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1"/>
            <a:ext cx="8229600" cy="914399"/>
          </a:xfrm>
        </p:spPr>
        <p:txBody>
          <a:bodyPr/>
          <a:lstStyle/>
          <a:p>
            <a:pPr algn="ctr"/>
            <a:r>
              <a:rPr lang="en-US" altLang="en-US" b="1" dirty="0" smtClean="0"/>
              <a:t>Nanotechnology: Enhanced </a:t>
            </a:r>
            <a:r>
              <a:rPr lang="en-US" altLang="en-US" b="1" dirty="0"/>
              <a:t>Functionality </a:t>
            </a:r>
          </a:p>
        </p:txBody>
      </p:sp>
      <p:sp>
        <p:nvSpPr>
          <p:cNvPr id="45059" name="Rectangle 3"/>
          <p:cNvSpPr>
            <a:spLocks noGrp="1" noChangeArrowheads="1"/>
          </p:cNvSpPr>
          <p:nvPr>
            <p:ph type="body" idx="1"/>
          </p:nvPr>
        </p:nvSpPr>
        <p:spPr>
          <a:xfrm>
            <a:off x="628650" y="1219200"/>
            <a:ext cx="7886700" cy="6096000"/>
          </a:xfrm>
        </p:spPr>
        <p:txBody>
          <a:bodyPr/>
          <a:lstStyle/>
          <a:p>
            <a:pPr marL="609600" indent="-609600" algn="ctr"/>
            <a:r>
              <a:rPr lang="en-US" altLang="en-US" sz="2800" dirty="0" err="1"/>
              <a:t>Multiscale</a:t>
            </a:r>
            <a:r>
              <a:rPr lang="en-US" altLang="en-US" sz="2800" dirty="0"/>
              <a:t> assemble of food </a:t>
            </a:r>
            <a:r>
              <a:rPr lang="en-US" altLang="en-US" sz="2800" dirty="0" smtClean="0"/>
              <a:t>components</a:t>
            </a:r>
          </a:p>
          <a:p>
            <a:pPr marL="609600" indent="-609600" algn="ctr"/>
            <a:endParaRPr lang="en-US" altLang="en-US" sz="2800" dirty="0"/>
          </a:p>
          <a:p>
            <a:pPr marL="609600" indent="-609600" algn="ctr"/>
            <a:r>
              <a:rPr lang="en-US" altLang="en-US" sz="2800" dirty="0"/>
              <a:t>Polymers, Particles, </a:t>
            </a:r>
            <a:r>
              <a:rPr lang="en-US" altLang="en-US" sz="2800" dirty="0" smtClean="0"/>
              <a:t>Phases</a:t>
            </a:r>
          </a:p>
          <a:p>
            <a:pPr marL="609600" indent="-609600" algn="ctr"/>
            <a:endParaRPr lang="en-US" altLang="en-US" sz="2800" dirty="0"/>
          </a:p>
          <a:p>
            <a:pPr marL="609600" indent="-609600" algn="ctr"/>
            <a:r>
              <a:rPr lang="en-US" altLang="en-US" sz="2800" dirty="0"/>
              <a:t>Active </a:t>
            </a:r>
            <a:r>
              <a:rPr lang="en-US" altLang="en-US" sz="2800" dirty="0" smtClean="0"/>
              <a:t>ingredients</a:t>
            </a:r>
          </a:p>
          <a:p>
            <a:pPr marL="609600" indent="-609600" algn="ctr"/>
            <a:endParaRPr lang="en-US" altLang="en-US" sz="2800" dirty="0"/>
          </a:p>
          <a:p>
            <a:pPr marL="609600" indent="-609600" algn="ctr"/>
            <a:r>
              <a:rPr lang="en-US" altLang="en-US" sz="2800" dirty="0"/>
              <a:t>Sensory </a:t>
            </a:r>
            <a:r>
              <a:rPr lang="en-US" altLang="en-US" sz="2800" dirty="0" smtClean="0"/>
              <a:t>attributes</a:t>
            </a:r>
          </a:p>
          <a:p>
            <a:pPr marL="609600" indent="-609600" algn="ctr"/>
            <a:endParaRPr lang="en-US" altLang="en-US" sz="2800" dirty="0"/>
          </a:p>
          <a:p>
            <a:pPr marL="609600" indent="-609600" algn="ctr"/>
            <a:r>
              <a:rPr lang="en-US" altLang="en-US" sz="2800" dirty="0"/>
              <a:t>Controlling digestion through food </a:t>
            </a:r>
            <a:r>
              <a:rPr lang="en-US" altLang="en-US" sz="2800" dirty="0" smtClean="0"/>
              <a:t>structure</a:t>
            </a:r>
          </a:p>
          <a:p>
            <a:pPr marL="609600" indent="-609600" algn="ctr"/>
            <a:endParaRPr lang="en-US" altLang="en-US" sz="2800" dirty="0"/>
          </a:p>
          <a:p>
            <a:pPr marL="609600" indent="-609600" algn="ctr"/>
            <a:r>
              <a:rPr lang="en-US" altLang="en-US" sz="2800" dirty="0"/>
              <a:t>Molecular gastronomy-Food design</a:t>
            </a:r>
          </a:p>
          <a:p>
            <a:pPr marL="0" indent="0">
              <a:buNone/>
            </a:pPr>
            <a:endParaRPr lang="en-US" altLang="en-US" sz="2800" dirty="0"/>
          </a:p>
        </p:txBody>
      </p:sp>
    </p:spTree>
    <p:extLst>
      <p:ext uri="{BB962C8B-B14F-4D97-AF65-F5344CB8AC3E}">
        <p14:creationId xmlns:p14="http://schemas.microsoft.com/office/powerpoint/2010/main" val="3328013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6" end="6"/>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8" end="8"/>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5059">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457200" y="457200"/>
            <a:ext cx="8305800" cy="6971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600" dirty="0"/>
              <a:t>Industry’s and Consumers’ Questions</a:t>
            </a:r>
          </a:p>
          <a:p>
            <a:pPr lvl="1" eaLnBrk="1" hangingPunct="1"/>
            <a:endParaRPr lang="en-US" altLang="en-US" sz="3200" dirty="0"/>
          </a:p>
          <a:p>
            <a:pPr lvl="1" algn="ctr" eaLnBrk="1" hangingPunct="1"/>
            <a:r>
              <a:rPr lang="en-US" altLang="en-US" sz="3200" dirty="0"/>
              <a:t>• Is it safe?– People will eat it!</a:t>
            </a:r>
          </a:p>
          <a:p>
            <a:pPr lvl="2" algn="ctr" eaLnBrk="1" hangingPunct="1"/>
            <a:r>
              <a:rPr lang="en-US" altLang="en-US" sz="3200" dirty="0" smtClean="0"/>
              <a:t>Are </a:t>
            </a:r>
            <a:r>
              <a:rPr lang="en-US" altLang="en-US" sz="3200" dirty="0"/>
              <a:t>materials </a:t>
            </a:r>
            <a:r>
              <a:rPr lang="en-US" altLang="en-US" sz="3200" dirty="0" smtClean="0"/>
              <a:t>Generally Recognized as Safe (GRAS)</a:t>
            </a:r>
          </a:p>
          <a:p>
            <a:pPr lvl="2" algn="ctr" eaLnBrk="1" hangingPunct="1"/>
            <a:endParaRPr lang="en-US" altLang="en-US" sz="3200" dirty="0"/>
          </a:p>
          <a:p>
            <a:pPr marL="1371600" lvl="2" indent="-457200" algn="ctr" eaLnBrk="1" hangingPunct="1">
              <a:buFont typeface="Arial" panose="020B0604020202020204" pitchFamily="34" charset="0"/>
              <a:buChar char="•"/>
            </a:pPr>
            <a:r>
              <a:rPr lang="en-US" altLang="en-US" sz="3200" dirty="0" smtClean="0"/>
              <a:t>Does </a:t>
            </a:r>
            <a:r>
              <a:rPr lang="en-US" altLang="en-US" sz="3200" dirty="0"/>
              <a:t>toxicity change at the nanoscale</a:t>
            </a:r>
            <a:r>
              <a:rPr lang="en-US" altLang="en-US" sz="3200" dirty="0" smtClean="0"/>
              <a:t>?</a:t>
            </a:r>
          </a:p>
          <a:p>
            <a:pPr marL="1371600" lvl="2" indent="-457200" algn="ctr" eaLnBrk="1" hangingPunct="1">
              <a:buFont typeface="Arial" panose="020B0604020202020204" pitchFamily="34" charset="0"/>
              <a:buChar char="•"/>
            </a:pPr>
            <a:endParaRPr lang="en-US" altLang="en-US" sz="3200" dirty="0"/>
          </a:p>
          <a:p>
            <a:pPr marL="914400" lvl="1" indent="-457200" algn="ctr" eaLnBrk="1" hangingPunct="1">
              <a:buFont typeface="Arial" panose="020B0604020202020204" pitchFamily="34" charset="0"/>
              <a:buChar char="•"/>
            </a:pPr>
            <a:r>
              <a:rPr lang="en-US" altLang="en-US" sz="3200" dirty="0" smtClean="0"/>
              <a:t>What </a:t>
            </a:r>
            <a:r>
              <a:rPr lang="en-US" altLang="en-US" sz="3200" dirty="0"/>
              <a:t>are the environmental impacts</a:t>
            </a:r>
            <a:r>
              <a:rPr lang="en-US" altLang="en-US" sz="3200" dirty="0" smtClean="0"/>
              <a:t>?</a:t>
            </a:r>
          </a:p>
          <a:p>
            <a:pPr marL="914400" lvl="1" indent="-457200" algn="ctr" eaLnBrk="1" hangingPunct="1">
              <a:buFont typeface="Arial" panose="020B0604020202020204" pitchFamily="34" charset="0"/>
              <a:buChar char="•"/>
            </a:pPr>
            <a:endParaRPr lang="en-US" altLang="en-US" sz="3200" dirty="0"/>
          </a:p>
          <a:p>
            <a:pPr marL="914400" lvl="1" indent="-457200" algn="ctr" eaLnBrk="1" hangingPunct="1">
              <a:buFont typeface="Arial" panose="020B0604020202020204" pitchFamily="34" charset="0"/>
              <a:buChar char="•"/>
            </a:pPr>
            <a:r>
              <a:rPr lang="en-US" altLang="en-US" sz="3200" dirty="0" smtClean="0"/>
              <a:t>Worker </a:t>
            </a:r>
            <a:r>
              <a:rPr lang="en-US" altLang="en-US" sz="3200" dirty="0"/>
              <a:t>safety?</a:t>
            </a:r>
          </a:p>
          <a:p>
            <a:pPr eaLnBrk="1" hangingPunct="1"/>
            <a:endParaRPr lang="en-US" altLang="en-US" sz="3200" dirty="0"/>
          </a:p>
          <a:p>
            <a:pPr eaLnBrk="1" hangingPunct="1">
              <a:spcBef>
                <a:spcPct val="50000"/>
              </a:spcBef>
            </a:pPr>
            <a:endParaRPr lang="en-US" altLang="en-US" dirty="0">
              <a:solidFill>
                <a:srgbClr val="000000"/>
              </a:solidFill>
            </a:endParaRPr>
          </a:p>
        </p:txBody>
      </p:sp>
    </p:spTree>
    <p:extLst>
      <p:ext uri="{BB962C8B-B14F-4D97-AF65-F5344CB8AC3E}">
        <p14:creationId xmlns:p14="http://schemas.microsoft.com/office/powerpoint/2010/main" val="42097501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Text Box 7"/>
          <p:cNvSpPr txBox="1">
            <a:spLocks noChangeArrowheads="1"/>
          </p:cNvSpPr>
          <p:nvPr/>
        </p:nvSpPr>
        <p:spPr bwMode="auto">
          <a:xfrm>
            <a:off x="1295400" y="533400"/>
            <a:ext cx="6934200" cy="3416320"/>
          </a:xfrm>
          <a:prstGeom prst="rect">
            <a:avLst/>
          </a:prstGeom>
          <a:noFill/>
          <a:ln w="9525">
            <a:noFill/>
            <a:miter lim="800000"/>
            <a:headEnd/>
            <a:tailEnd/>
          </a:ln>
        </p:spPr>
        <p:txBody>
          <a:bodyPr wrap="square">
            <a:spAutoFit/>
          </a:bodyPr>
          <a:lstStyle/>
          <a:p>
            <a:pPr fontAlgn="auto">
              <a:spcBef>
                <a:spcPts val="0"/>
              </a:spcBef>
              <a:spcAft>
                <a:spcPts val="0"/>
              </a:spcAft>
            </a:pPr>
            <a:endParaRPr lang="en-US" sz="3600" dirty="0">
              <a:solidFill>
                <a:srgbClr val="FFFFFF"/>
              </a:solidFill>
              <a:latin typeface="Arial"/>
            </a:endParaRPr>
          </a:p>
          <a:p>
            <a:pPr fontAlgn="auto">
              <a:spcBef>
                <a:spcPts val="0"/>
              </a:spcBef>
              <a:spcAft>
                <a:spcPts val="0"/>
              </a:spcAft>
            </a:pPr>
            <a:r>
              <a:rPr lang="en-US" sz="3600" b="1" dirty="0">
                <a:solidFill>
                  <a:srgbClr val="FFFFFF"/>
                </a:solidFill>
                <a:latin typeface="Arial"/>
              </a:rPr>
              <a:t>Human Stomach—the Ultimate Food Processor</a:t>
            </a:r>
            <a:endParaRPr lang="en-US" sz="3600" dirty="0">
              <a:solidFill>
                <a:srgbClr val="FFFFFF"/>
              </a:solidFill>
              <a:latin typeface="Arial"/>
            </a:endParaRPr>
          </a:p>
          <a:p>
            <a:pPr fontAlgn="auto">
              <a:spcBef>
                <a:spcPts val="0"/>
              </a:spcBef>
              <a:spcAft>
                <a:spcPts val="0"/>
              </a:spcAft>
            </a:pPr>
            <a:r>
              <a:rPr lang="en-US" sz="3600" dirty="0">
                <a:solidFill>
                  <a:srgbClr val="FFFFFF"/>
                </a:solidFill>
                <a:latin typeface="Arial"/>
              </a:rPr>
              <a:t> </a:t>
            </a:r>
          </a:p>
          <a:p>
            <a:pPr fontAlgn="auto">
              <a:spcBef>
                <a:spcPts val="0"/>
              </a:spcBef>
              <a:spcAft>
                <a:spcPts val="0"/>
              </a:spcAft>
            </a:pPr>
            <a:r>
              <a:rPr lang="en-US" sz="3600" dirty="0">
                <a:solidFill>
                  <a:srgbClr val="FFFFFF"/>
                </a:solidFill>
                <a:latin typeface="Arial"/>
              </a:rPr>
              <a:t>	</a:t>
            </a:r>
          </a:p>
          <a:p>
            <a:pPr algn="ctr" fontAlgn="auto">
              <a:spcBef>
                <a:spcPts val="0"/>
              </a:spcBef>
              <a:spcAft>
                <a:spcPts val="0"/>
              </a:spcAft>
            </a:pPr>
            <a:r>
              <a:rPr lang="en-US" sz="3600" dirty="0">
                <a:solidFill>
                  <a:srgbClr val="FFFFFF"/>
                </a:solidFill>
                <a:latin typeface="Arial"/>
              </a:rPr>
              <a:t>	</a:t>
            </a:r>
          </a:p>
        </p:txBody>
      </p:sp>
      <p:sp>
        <p:nvSpPr>
          <p:cNvPr id="150538" name="Text Box 15"/>
          <p:cNvSpPr txBox="1">
            <a:spLocks noChangeArrowheads="1"/>
          </p:cNvSpPr>
          <p:nvPr/>
        </p:nvSpPr>
        <p:spPr bwMode="auto">
          <a:xfrm>
            <a:off x="3810000" y="4648200"/>
            <a:ext cx="4980851" cy="1815882"/>
          </a:xfrm>
          <a:prstGeom prst="rect">
            <a:avLst/>
          </a:prstGeom>
          <a:noFill/>
          <a:ln w="9525">
            <a:noFill/>
            <a:miter lim="800000"/>
            <a:headEnd/>
            <a:tailEnd/>
          </a:ln>
        </p:spPr>
        <p:txBody>
          <a:bodyPr wrap="none">
            <a:spAutoFit/>
          </a:bodyPr>
          <a:lstStyle/>
          <a:p>
            <a:r>
              <a:rPr lang="en-US" sz="2800" dirty="0">
                <a:solidFill>
                  <a:srgbClr val="FFFFFF"/>
                </a:solidFill>
                <a:latin typeface="Arial"/>
                <a:ea typeface="ＭＳ Ｐゴシック" pitchFamily="-105" charset="-128"/>
              </a:rPr>
              <a:t>R. Paul Singh</a:t>
            </a:r>
          </a:p>
          <a:p>
            <a:r>
              <a:rPr lang="en-US" sz="2800" dirty="0">
                <a:solidFill>
                  <a:srgbClr val="FFFFFF"/>
                </a:solidFill>
                <a:latin typeface="Arial"/>
                <a:ea typeface="ＭＳ Ｐゴシック" pitchFamily="-105" charset="-128"/>
              </a:rPr>
              <a:t>University of California,  </a:t>
            </a:r>
            <a:r>
              <a:rPr lang="en-US" sz="2800" dirty="0" smtClean="0">
                <a:solidFill>
                  <a:srgbClr val="FFFFFF"/>
                </a:solidFill>
                <a:latin typeface="Arial"/>
                <a:ea typeface="ＭＳ Ｐゴシック" pitchFamily="-105" charset="-128"/>
              </a:rPr>
              <a:t>Davis</a:t>
            </a:r>
          </a:p>
          <a:p>
            <a:endParaRPr lang="en-US" sz="2800" dirty="0">
              <a:solidFill>
                <a:srgbClr val="FFFFFF"/>
              </a:solidFill>
              <a:latin typeface="Arial"/>
              <a:ea typeface="ＭＳ Ｐゴシック" pitchFamily="-105" charset="-128"/>
            </a:endParaRPr>
          </a:p>
          <a:p>
            <a:r>
              <a:rPr lang="en-US" sz="2800" dirty="0" smtClean="0">
                <a:solidFill>
                  <a:srgbClr val="FFFF00"/>
                </a:solidFill>
                <a:latin typeface="Arial"/>
                <a:ea typeface="ＭＳ Ｐゴシック" pitchFamily="-105" charset="-128"/>
              </a:rPr>
              <a:t>www.rpaulsingh.com</a:t>
            </a:r>
            <a:endParaRPr lang="en-US" sz="2800" dirty="0">
              <a:solidFill>
                <a:srgbClr val="FFFF00"/>
              </a:solidFill>
              <a:latin typeface="Arial"/>
              <a:ea typeface="ＭＳ Ｐゴシック" pitchFamily="-105" charset="-128"/>
            </a:endParaRPr>
          </a:p>
        </p:txBody>
      </p:sp>
    </p:spTree>
    <p:extLst>
      <p:ext uri="{BB962C8B-B14F-4D97-AF65-F5344CB8AC3E}">
        <p14:creationId xmlns:p14="http://schemas.microsoft.com/office/powerpoint/2010/main" val="36942962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body" idx="1"/>
          </p:nvPr>
        </p:nvSpPr>
        <p:spPr>
          <a:xfrm>
            <a:off x="838200" y="1998663"/>
            <a:ext cx="6629400" cy="3716337"/>
          </a:xfrm>
        </p:spPr>
        <p:txBody>
          <a:bodyPr/>
          <a:lstStyle/>
          <a:p>
            <a:pPr lvl="1" eaLnBrk="1" hangingPunct="1"/>
            <a:r>
              <a:rPr lang="en-US" dirty="0" smtClean="0"/>
              <a:t>Link between physical and material properties of foods and nutrient release from foods in the GI tract?</a:t>
            </a:r>
          </a:p>
        </p:txBody>
      </p:sp>
      <p:grpSp>
        <p:nvGrpSpPr>
          <p:cNvPr id="150531" name="Group 3"/>
          <p:cNvGrpSpPr>
            <a:grpSpLocks/>
          </p:cNvGrpSpPr>
          <p:nvPr/>
        </p:nvGrpSpPr>
        <p:grpSpPr bwMode="auto">
          <a:xfrm>
            <a:off x="609600" y="781050"/>
            <a:ext cx="8267700" cy="965200"/>
            <a:chOff x="0" y="3504"/>
            <a:chExt cx="5760" cy="608"/>
          </a:xfrm>
        </p:grpSpPr>
        <p:pic>
          <p:nvPicPr>
            <p:cNvPr id="150539" name="Picture 4" descr="MCj03980050000[1]"/>
            <p:cNvPicPr>
              <a:picLocks noChangeAspect="1" noChangeArrowheads="1"/>
            </p:cNvPicPr>
            <p:nvPr/>
          </p:nvPicPr>
          <p:blipFill>
            <a:blip r:embed="rId3"/>
            <a:srcRect/>
            <a:stretch>
              <a:fillRect/>
            </a:stretch>
          </p:blipFill>
          <p:spPr bwMode="auto">
            <a:xfrm>
              <a:off x="5202" y="3552"/>
              <a:ext cx="558" cy="560"/>
            </a:xfrm>
            <a:prstGeom prst="rect">
              <a:avLst/>
            </a:prstGeom>
            <a:noFill/>
            <a:ln w="9525">
              <a:noFill/>
              <a:miter lim="800000"/>
              <a:headEnd/>
              <a:tailEnd/>
            </a:ln>
          </p:spPr>
        </p:pic>
        <p:pic>
          <p:nvPicPr>
            <p:cNvPr id="150540" name="Picture 5" descr="j0233312"/>
            <p:cNvPicPr>
              <a:picLocks noChangeAspect="1" noChangeArrowheads="1"/>
            </p:cNvPicPr>
            <p:nvPr/>
          </p:nvPicPr>
          <p:blipFill>
            <a:blip r:embed="rId4"/>
            <a:srcRect/>
            <a:stretch>
              <a:fillRect/>
            </a:stretch>
          </p:blipFill>
          <p:spPr bwMode="auto">
            <a:xfrm>
              <a:off x="0" y="3504"/>
              <a:ext cx="593" cy="604"/>
            </a:xfrm>
            <a:prstGeom prst="rect">
              <a:avLst/>
            </a:prstGeom>
            <a:noFill/>
            <a:ln w="9525">
              <a:noFill/>
              <a:miter lim="800000"/>
              <a:headEnd/>
              <a:tailEnd/>
            </a:ln>
          </p:spPr>
        </p:pic>
        <p:sp>
          <p:nvSpPr>
            <p:cNvPr id="150541" name="Line 6"/>
            <p:cNvSpPr>
              <a:spLocks noChangeShapeType="1"/>
            </p:cNvSpPr>
            <p:nvPr/>
          </p:nvSpPr>
          <p:spPr bwMode="auto">
            <a:xfrm>
              <a:off x="576" y="3840"/>
              <a:ext cx="4656" cy="0"/>
            </a:xfrm>
            <a:prstGeom prst="line">
              <a:avLst/>
            </a:prstGeom>
            <a:noFill/>
            <a:ln w="76200" cmpd="tri">
              <a:solidFill>
                <a:schemeClr val="tx1"/>
              </a:solidFill>
              <a:round/>
              <a:headEnd/>
              <a:tailEnd/>
            </a:ln>
          </p:spPr>
          <p:txBody>
            <a:bodyPr/>
            <a:lstStyle/>
            <a:p>
              <a:endParaRPr lang="en-US">
                <a:solidFill>
                  <a:srgbClr val="FFFFFF"/>
                </a:solidFill>
                <a:latin typeface="Arial"/>
                <a:ea typeface="ＭＳ Ｐゴシック" pitchFamily="-105" charset="-128"/>
              </a:endParaRPr>
            </a:p>
          </p:txBody>
        </p:sp>
      </p:grpSp>
      <p:sp>
        <p:nvSpPr>
          <p:cNvPr id="150533" name="Line 8"/>
          <p:cNvSpPr>
            <a:spLocks noChangeShapeType="1"/>
          </p:cNvSpPr>
          <p:nvPr/>
        </p:nvSpPr>
        <p:spPr bwMode="auto">
          <a:xfrm>
            <a:off x="8496300" y="1765300"/>
            <a:ext cx="0" cy="914400"/>
          </a:xfrm>
          <a:prstGeom prst="line">
            <a:avLst/>
          </a:prstGeom>
          <a:noFill/>
          <a:ln w="76200" cmpd="tri">
            <a:solidFill>
              <a:schemeClr val="tx1"/>
            </a:solidFill>
            <a:round/>
            <a:headEnd/>
            <a:tailEnd/>
          </a:ln>
        </p:spPr>
        <p:txBody>
          <a:bodyPr/>
          <a:lstStyle/>
          <a:p>
            <a:endParaRPr lang="en-US">
              <a:solidFill>
                <a:srgbClr val="FFFFFF"/>
              </a:solidFill>
              <a:latin typeface="Arial"/>
              <a:ea typeface="ＭＳ Ｐゴシック" pitchFamily="-105" charset="-128"/>
            </a:endParaRPr>
          </a:p>
        </p:txBody>
      </p:sp>
      <p:pic>
        <p:nvPicPr>
          <p:cNvPr id="150534" name="Picture 9" descr="DigestiveSystem"/>
          <p:cNvPicPr>
            <a:picLocks noChangeAspect="1" noChangeArrowheads="1"/>
          </p:cNvPicPr>
          <p:nvPr/>
        </p:nvPicPr>
        <p:blipFill>
          <a:blip r:embed="rId5"/>
          <a:srcRect/>
          <a:stretch>
            <a:fillRect/>
          </a:stretch>
        </p:blipFill>
        <p:spPr bwMode="auto">
          <a:xfrm>
            <a:off x="7872413" y="2654300"/>
            <a:ext cx="1030287" cy="2082800"/>
          </a:xfrm>
          <a:prstGeom prst="rect">
            <a:avLst/>
          </a:prstGeom>
          <a:noFill/>
          <a:ln w="9525">
            <a:noFill/>
            <a:miter lim="800000"/>
            <a:headEnd/>
            <a:tailEnd/>
          </a:ln>
        </p:spPr>
      </p:pic>
      <p:pic>
        <p:nvPicPr>
          <p:cNvPr id="150535" name="Picture 10"/>
          <p:cNvPicPr>
            <a:picLocks noChangeAspect="1" noChangeArrowheads="1"/>
          </p:cNvPicPr>
          <p:nvPr/>
        </p:nvPicPr>
        <p:blipFill>
          <a:blip r:embed="rId6"/>
          <a:srcRect/>
          <a:stretch>
            <a:fillRect/>
          </a:stretch>
        </p:blipFill>
        <p:spPr bwMode="auto">
          <a:xfrm>
            <a:off x="13855" y="4597399"/>
            <a:ext cx="1820863" cy="1707843"/>
          </a:xfrm>
          <a:prstGeom prst="rect">
            <a:avLst/>
          </a:prstGeom>
          <a:noFill/>
          <a:ln w="9525">
            <a:noFill/>
            <a:miter lim="800000"/>
            <a:headEnd/>
            <a:tailEnd/>
          </a:ln>
        </p:spPr>
      </p:pic>
      <p:pic>
        <p:nvPicPr>
          <p:cNvPr id="150536" name="Picture 11"/>
          <p:cNvPicPr>
            <a:picLocks noChangeAspect="1" noChangeArrowheads="1"/>
          </p:cNvPicPr>
          <p:nvPr/>
        </p:nvPicPr>
        <p:blipFill>
          <a:blip r:embed="rId7"/>
          <a:srcRect/>
          <a:stretch>
            <a:fillRect/>
          </a:stretch>
        </p:blipFill>
        <p:spPr bwMode="auto">
          <a:xfrm>
            <a:off x="2079556" y="4605338"/>
            <a:ext cx="2509907" cy="1671637"/>
          </a:xfrm>
          <a:prstGeom prst="rect">
            <a:avLst/>
          </a:prstGeom>
          <a:noFill/>
          <a:ln w="9525">
            <a:noFill/>
            <a:miter lim="800000"/>
            <a:headEnd/>
            <a:tailEnd/>
          </a:ln>
        </p:spPr>
      </p:pic>
      <p:pic>
        <p:nvPicPr>
          <p:cNvPr id="150537" name="Picture 12"/>
          <p:cNvPicPr>
            <a:picLocks noChangeAspect="1" noChangeArrowheads="1"/>
          </p:cNvPicPr>
          <p:nvPr/>
        </p:nvPicPr>
        <p:blipFill>
          <a:blip r:embed="rId8"/>
          <a:srcRect/>
          <a:stretch>
            <a:fillRect/>
          </a:stretch>
        </p:blipFill>
        <p:spPr bwMode="auto">
          <a:xfrm>
            <a:off x="4903687" y="4919662"/>
            <a:ext cx="2641800" cy="1042987"/>
          </a:xfrm>
          <a:prstGeom prst="rect">
            <a:avLst/>
          </a:prstGeom>
          <a:noFill/>
          <a:ln w="9525">
            <a:noFill/>
            <a:miter lim="800000"/>
            <a:headEnd/>
            <a:tailEnd/>
          </a:ln>
        </p:spPr>
      </p:pic>
      <p:sp>
        <p:nvSpPr>
          <p:cNvPr id="150538" name="Text Box 15"/>
          <p:cNvSpPr txBox="1">
            <a:spLocks noChangeArrowheads="1"/>
          </p:cNvSpPr>
          <p:nvPr/>
        </p:nvSpPr>
        <p:spPr bwMode="auto">
          <a:xfrm>
            <a:off x="609600" y="6305242"/>
            <a:ext cx="7509828" cy="581025"/>
          </a:xfrm>
          <a:prstGeom prst="rect">
            <a:avLst/>
          </a:prstGeom>
          <a:noFill/>
          <a:ln w="9525">
            <a:noFill/>
            <a:miter lim="800000"/>
            <a:headEnd/>
            <a:tailEnd/>
          </a:ln>
        </p:spPr>
        <p:txBody>
          <a:bodyPr wrap="square">
            <a:spAutoFit/>
          </a:bodyPr>
          <a:lstStyle/>
          <a:p>
            <a:r>
              <a:rPr lang="en-US" sz="1600" dirty="0">
                <a:solidFill>
                  <a:srgbClr val="FFFFFF"/>
                </a:solidFill>
                <a:latin typeface="Arial"/>
                <a:ea typeface="ＭＳ Ｐゴシック" pitchFamily="-105" charset="-128"/>
              </a:rPr>
              <a:t>Role of Food Material Properties and Disintegration Kinetics in </a:t>
            </a:r>
            <a:r>
              <a:rPr lang="en-US" sz="1600" dirty="0" smtClean="0">
                <a:solidFill>
                  <a:srgbClr val="FFFFFF"/>
                </a:solidFill>
                <a:latin typeface="Arial"/>
                <a:ea typeface="ＭＳ Ｐゴシック" pitchFamily="-105" charset="-128"/>
              </a:rPr>
              <a:t>Gastric </a:t>
            </a:r>
            <a:r>
              <a:rPr lang="en-US" sz="1600" dirty="0">
                <a:solidFill>
                  <a:srgbClr val="FFFFFF"/>
                </a:solidFill>
                <a:latin typeface="Arial"/>
                <a:ea typeface="ＭＳ Ｐゴシック" pitchFamily="-105" charset="-128"/>
              </a:rPr>
              <a:t>Digestion        </a:t>
            </a:r>
            <a:r>
              <a:rPr lang="en-US" sz="1600" dirty="0" smtClean="0">
                <a:solidFill>
                  <a:srgbClr val="FFFFFF"/>
                </a:solidFill>
                <a:latin typeface="Arial"/>
                <a:ea typeface="ＭＳ Ｐゴシック" pitchFamily="-105" charset="-128"/>
              </a:rPr>
              <a:t>		          USDA </a:t>
            </a:r>
            <a:r>
              <a:rPr lang="en-US" sz="1600" dirty="0">
                <a:solidFill>
                  <a:srgbClr val="FFFFFF"/>
                </a:solidFill>
                <a:latin typeface="Arial"/>
                <a:ea typeface="ＭＳ Ｐゴシック" pitchFamily="-105" charset="-128"/>
              </a:rPr>
              <a:t>NRI </a:t>
            </a:r>
            <a:r>
              <a:rPr lang="en-US" sz="1600" dirty="0" smtClean="0">
                <a:solidFill>
                  <a:srgbClr val="FFFFFF"/>
                </a:solidFill>
                <a:latin typeface="Arial"/>
                <a:ea typeface="ＭＳ Ｐゴシック" pitchFamily="-105" charset="-128"/>
              </a:rPr>
              <a:t>2008-12</a:t>
            </a:r>
            <a:endParaRPr lang="en-US" sz="1600" dirty="0">
              <a:solidFill>
                <a:srgbClr val="FFFFFF"/>
              </a:solidFill>
              <a:latin typeface="Arial"/>
              <a:ea typeface="ＭＳ Ｐゴシック" pitchFamily="-105" charset="-128"/>
            </a:endParaRPr>
          </a:p>
        </p:txBody>
      </p:sp>
      <p:pic>
        <p:nvPicPr>
          <p:cNvPr id="1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8800" y="768350"/>
            <a:ext cx="86307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776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en-US" smtClean="0">
                <a:solidFill>
                  <a:schemeClr val="accent2"/>
                </a:solidFill>
              </a:rPr>
              <a:t>Digestion system</a:t>
            </a:r>
          </a:p>
        </p:txBody>
      </p:sp>
      <p:pic>
        <p:nvPicPr>
          <p:cNvPr id="11267" name="Picture 6" descr="digestion">
            <a:hlinkClick r:id="rId3" action="ppaction://hlinkfile"/>
          </p:cNvPr>
          <p:cNvPicPr>
            <a:picLocks noGrp="1" noChangeAspect="1" noChangeArrowheads="1"/>
          </p:cNvPicPr>
          <p:nvPr>
            <p:ph idx="1"/>
          </p:nvPr>
        </p:nvPicPr>
        <p:blipFill>
          <a:blip r:embed="rId4"/>
          <a:srcRect/>
          <a:stretch>
            <a:fillRect/>
          </a:stretch>
        </p:blipFill>
        <p:spPr>
          <a:xfrm>
            <a:off x="373063" y="1371600"/>
            <a:ext cx="4579937" cy="4953000"/>
          </a:xfrm>
          <a:solidFill>
            <a:srgbClr val="FFFFFF"/>
          </a:solidFill>
        </p:spPr>
      </p:pic>
      <p:sp>
        <p:nvSpPr>
          <p:cNvPr id="11268" name="Text Box 7"/>
          <p:cNvSpPr txBox="1">
            <a:spLocks noChangeArrowheads="1"/>
          </p:cNvSpPr>
          <p:nvPr/>
        </p:nvSpPr>
        <p:spPr bwMode="auto">
          <a:xfrm>
            <a:off x="5029200" y="1676400"/>
            <a:ext cx="3657600" cy="4657725"/>
          </a:xfrm>
          <a:prstGeom prst="rect">
            <a:avLst/>
          </a:prstGeom>
          <a:noFill/>
          <a:ln w="9525" algn="ctr">
            <a:noFill/>
            <a:miter lim="800000"/>
            <a:headEnd/>
            <a:tailEnd/>
          </a:ln>
        </p:spPr>
        <p:txBody>
          <a:bodyPr/>
          <a:lstStyle/>
          <a:p>
            <a:pPr marL="342900" indent="-342900">
              <a:lnSpc>
                <a:spcPct val="80000"/>
              </a:lnSpc>
              <a:spcBef>
                <a:spcPct val="20000"/>
              </a:spcBef>
              <a:buFontTx/>
              <a:buChar char="•"/>
            </a:pPr>
            <a:r>
              <a:rPr lang="en-US" sz="2000" dirty="0">
                <a:solidFill>
                  <a:srgbClr val="333399"/>
                </a:solidFill>
                <a:latin typeface="Arial"/>
                <a:ea typeface="ＭＳ Ｐゴシック" pitchFamily="-105" charset="-128"/>
              </a:rPr>
              <a:t>The overall function</a:t>
            </a:r>
          </a:p>
          <a:p>
            <a:pPr marL="742950" lvl="1" indent="-285750">
              <a:lnSpc>
                <a:spcPct val="80000"/>
              </a:lnSpc>
              <a:spcBef>
                <a:spcPct val="20000"/>
              </a:spcBef>
              <a:buFont typeface="Arial" charset="0"/>
              <a:buChar char="–"/>
            </a:pPr>
            <a:r>
              <a:rPr lang="en-US" sz="2000" dirty="0">
                <a:solidFill>
                  <a:srgbClr val="333399"/>
                </a:solidFill>
                <a:latin typeface="Arial"/>
                <a:ea typeface="ＭＳ Ｐゴシック" pitchFamily="-105" charset="-128"/>
              </a:rPr>
              <a:t>extract nutrients into useable form </a:t>
            </a:r>
          </a:p>
          <a:p>
            <a:pPr marL="742950" lvl="1" indent="-285750">
              <a:lnSpc>
                <a:spcPct val="80000"/>
              </a:lnSpc>
              <a:spcBef>
                <a:spcPct val="20000"/>
              </a:spcBef>
              <a:buFont typeface="Arial" charset="0"/>
              <a:buChar char="–"/>
            </a:pPr>
            <a:r>
              <a:rPr lang="en-US" sz="2000" dirty="0">
                <a:solidFill>
                  <a:srgbClr val="333399"/>
                </a:solidFill>
                <a:latin typeface="Arial"/>
                <a:ea typeface="ＭＳ Ｐゴシック" pitchFamily="-105" charset="-128"/>
              </a:rPr>
              <a:t>absorb nutrients</a:t>
            </a:r>
          </a:p>
          <a:p>
            <a:pPr marL="742950" lvl="1" indent="-285750">
              <a:lnSpc>
                <a:spcPct val="80000"/>
              </a:lnSpc>
              <a:spcBef>
                <a:spcPct val="20000"/>
              </a:spcBef>
              <a:buFont typeface="Arial" charset="0"/>
              <a:buChar char="–"/>
            </a:pPr>
            <a:r>
              <a:rPr lang="en-US" sz="2000" dirty="0">
                <a:solidFill>
                  <a:srgbClr val="333399"/>
                </a:solidFill>
                <a:latin typeface="Arial"/>
                <a:ea typeface="ＭＳ Ｐゴシック" pitchFamily="-105" charset="-128"/>
              </a:rPr>
              <a:t>eliminate unneeded materials</a:t>
            </a:r>
          </a:p>
          <a:p>
            <a:pPr marL="342900" indent="-342900">
              <a:lnSpc>
                <a:spcPct val="80000"/>
              </a:lnSpc>
              <a:spcBef>
                <a:spcPct val="20000"/>
              </a:spcBef>
              <a:buFontTx/>
              <a:buChar char="•"/>
            </a:pPr>
            <a:r>
              <a:rPr lang="en-US" sz="2000" dirty="0">
                <a:solidFill>
                  <a:srgbClr val="333399"/>
                </a:solidFill>
                <a:latin typeface="Arial"/>
                <a:ea typeface="ＭＳ Ｐゴシック" pitchFamily="-105" charset="-128"/>
              </a:rPr>
              <a:t>Food takes between 24-36 hours to pass through the gastrointestinal tract</a:t>
            </a:r>
          </a:p>
          <a:p>
            <a:pPr marL="342900" indent="-342900">
              <a:lnSpc>
                <a:spcPct val="80000"/>
              </a:lnSpc>
              <a:spcBef>
                <a:spcPct val="20000"/>
              </a:spcBef>
              <a:buFontTx/>
              <a:buChar char="•"/>
            </a:pPr>
            <a:endParaRPr lang="en-US" sz="2000" dirty="0">
              <a:solidFill>
                <a:srgbClr val="333399"/>
              </a:solidFill>
              <a:latin typeface="Arial"/>
              <a:ea typeface="ＭＳ Ｐゴシック" pitchFamily="-105" charset="-128"/>
            </a:endParaRPr>
          </a:p>
          <a:p>
            <a:pPr marL="342900" indent="-342900">
              <a:lnSpc>
                <a:spcPct val="80000"/>
              </a:lnSpc>
              <a:spcBef>
                <a:spcPct val="20000"/>
              </a:spcBef>
              <a:buFontTx/>
              <a:buChar char="•"/>
            </a:pPr>
            <a:endParaRPr lang="en-US" sz="2000" dirty="0">
              <a:solidFill>
                <a:srgbClr val="333399"/>
              </a:solidFill>
              <a:latin typeface="Arial"/>
              <a:ea typeface="ＭＳ Ｐゴシック" pitchFamily="-105" charset="-128"/>
            </a:endParaRPr>
          </a:p>
        </p:txBody>
      </p:sp>
      <p:sp>
        <p:nvSpPr>
          <p:cNvPr id="5" name="Text Box 7"/>
          <p:cNvSpPr txBox="1">
            <a:spLocks noChangeArrowheads="1"/>
          </p:cNvSpPr>
          <p:nvPr/>
        </p:nvSpPr>
        <p:spPr bwMode="auto">
          <a:xfrm>
            <a:off x="5318011" y="4419600"/>
            <a:ext cx="3079977" cy="2308324"/>
          </a:xfrm>
          <a:prstGeom prst="rect">
            <a:avLst/>
          </a:prstGeom>
          <a:noFill/>
          <a:ln w="9525">
            <a:noFill/>
            <a:miter lim="800000"/>
            <a:headEnd/>
            <a:tailEnd/>
          </a:ln>
        </p:spPr>
        <p:txBody>
          <a:bodyPr wrap="square">
            <a:spAutoFit/>
          </a:bodyPr>
          <a:lstStyle/>
          <a:p>
            <a:r>
              <a:rPr lang="en-US" b="1" u="sng" dirty="0">
                <a:solidFill>
                  <a:srgbClr val="000000"/>
                </a:solidFill>
                <a:latin typeface="Arial"/>
                <a:ea typeface="ＭＳ Ｐゴシック" pitchFamily="-105" charset="-128"/>
              </a:rPr>
              <a:t>Solid Food Disintegration in the Stomach</a:t>
            </a:r>
          </a:p>
          <a:p>
            <a:r>
              <a:rPr lang="en-US" b="1" dirty="0">
                <a:solidFill>
                  <a:srgbClr val="000000"/>
                </a:solidFill>
                <a:latin typeface="Arial"/>
                <a:ea typeface="ＭＳ Ｐゴシック" pitchFamily="-105" charset="-128"/>
              </a:rPr>
              <a:t>-Stomach emptying</a:t>
            </a:r>
          </a:p>
          <a:p>
            <a:r>
              <a:rPr lang="en-US" b="1" dirty="0">
                <a:solidFill>
                  <a:srgbClr val="000000"/>
                </a:solidFill>
                <a:latin typeface="Arial"/>
                <a:ea typeface="ＭＳ Ｐゴシック" pitchFamily="-105" charset="-128"/>
              </a:rPr>
              <a:t>	-Satiety, Obesity</a:t>
            </a:r>
          </a:p>
          <a:p>
            <a:r>
              <a:rPr lang="en-US" b="1" dirty="0">
                <a:solidFill>
                  <a:srgbClr val="000000"/>
                </a:solidFill>
                <a:latin typeface="Arial"/>
                <a:ea typeface="ＭＳ Ｐゴシック" pitchFamily="-105" charset="-128"/>
              </a:rPr>
              <a:t>-Nutrient release</a:t>
            </a:r>
          </a:p>
          <a:p>
            <a:r>
              <a:rPr lang="en-US" b="1" dirty="0">
                <a:solidFill>
                  <a:srgbClr val="000000"/>
                </a:solidFill>
                <a:latin typeface="Arial"/>
                <a:ea typeface="ＭＳ Ｐゴシック" pitchFamily="-105" charset="-128"/>
              </a:rPr>
              <a:t>-Food safety:</a:t>
            </a:r>
          </a:p>
          <a:p>
            <a:r>
              <a:rPr lang="en-US" b="1" dirty="0">
                <a:solidFill>
                  <a:srgbClr val="000000"/>
                </a:solidFill>
                <a:latin typeface="Arial"/>
                <a:ea typeface="ＭＳ Ｐゴシック" pitchFamily="-105" charset="-128"/>
              </a:rPr>
              <a:t>	- Allergens </a:t>
            </a:r>
          </a:p>
          <a:p>
            <a:r>
              <a:rPr lang="en-US" b="1" dirty="0">
                <a:solidFill>
                  <a:srgbClr val="000000"/>
                </a:solidFill>
                <a:latin typeface="Arial"/>
                <a:ea typeface="ＭＳ Ｐゴシック" pitchFamily="-105" charset="-128"/>
              </a:rPr>
              <a:t>	-Nanoparticles</a:t>
            </a:r>
          </a:p>
        </p:txBody>
      </p:sp>
    </p:spTree>
    <p:extLst>
      <p:ext uri="{BB962C8B-B14F-4D97-AF65-F5344CB8AC3E}">
        <p14:creationId xmlns:p14="http://schemas.microsoft.com/office/powerpoint/2010/main" val="13606187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76600"/>
            <a:ext cx="8229600" cy="1143000"/>
          </a:xfrm>
        </p:spPr>
        <p:txBody>
          <a:bodyPr/>
          <a:lstStyle/>
          <a:p>
            <a:r>
              <a:rPr lang="en-US" dirty="0" smtClean="0"/>
              <a:t>Develop a realistic computer-aided model of the human stomach and study flow characteristics and solid disintegration</a:t>
            </a:r>
            <a:endParaRPr lang="en-US" dirty="0"/>
          </a:p>
        </p:txBody>
      </p:sp>
    </p:spTree>
    <p:extLst>
      <p:ext uri="{BB962C8B-B14F-4D97-AF65-F5344CB8AC3E}">
        <p14:creationId xmlns:p14="http://schemas.microsoft.com/office/powerpoint/2010/main" val="688464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3D MODEL-AVERAGE SIZED HUMAN STOMACH</a:t>
            </a:r>
            <a:endParaRPr lang="en-US" sz="3600" dirty="0"/>
          </a:p>
        </p:txBody>
      </p:sp>
      <p:sp>
        <p:nvSpPr>
          <p:cNvPr id="7" name="Content Placeholder 6"/>
          <p:cNvSpPr>
            <a:spLocks noGrp="1"/>
          </p:cNvSpPr>
          <p:nvPr>
            <p:ph idx="1"/>
          </p:nvPr>
        </p:nvSpPr>
        <p:spPr>
          <a:xfrm>
            <a:off x="90312" y="1745342"/>
            <a:ext cx="8229600" cy="4525963"/>
          </a:xfrm>
        </p:spPr>
        <p:txBody>
          <a:bodyPr/>
          <a:lstStyle/>
          <a:p>
            <a:r>
              <a:rPr lang="en-US" sz="2400" u="sng" dirty="0" smtClean="0"/>
              <a:t>Average dimensions</a:t>
            </a:r>
            <a:r>
              <a:rPr lang="en-US" sz="2400" dirty="0" smtClean="0">
                <a:solidFill>
                  <a:srgbClr val="C00000"/>
                </a:solidFill>
              </a:rPr>
              <a:t>*</a:t>
            </a:r>
            <a:endParaRPr lang="en-US" sz="2400" dirty="0" smtClean="0"/>
          </a:p>
          <a:p>
            <a:pPr lvl="1"/>
            <a:r>
              <a:rPr lang="en-US" sz="2000" dirty="0" smtClean="0"/>
              <a:t>Greater curvature ≈ 31 cm long.</a:t>
            </a:r>
          </a:p>
          <a:p>
            <a:pPr lvl="1"/>
            <a:r>
              <a:rPr lang="en-US" sz="2000" dirty="0" smtClean="0"/>
              <a:t>15 cm wide (at its widest point).</a:t>
            </a:r>
          </a:p>
          <a:p>
            <a:pPr lvl="1"/>
            <a:r>
              <a:rPr lang="en-US" sz="2000" dirty="0" smtClean="0"/>
              <a:t>Pylorus’ diameter is ≈ 1 cm.</a:t>
            </a:r>
          </a:p>
          <a:p>
            <a:pPr lvl="1"/>
            <a:r>
              <a:rPr lang="en-US" sz="2000" dirty="0" smtClean="0"/>
              <a:t>Stomach’s capacity is about 0.94 L.</a:t>
            </a:r>
          </a:p>
        </p:txBody>
      </p:sp>
      <p:sp>
        <p:nvSpPr>
          <p:cNvPr id="3" name="Slide Number Placeholder 2"/>
          <p:cNvSpPr>
            <a:spLocks noGrp="1"/>
          </p:cNvSpPr>
          <p:nvPr>
            <p:ph type="sldNum" sz="quarter" idx="12"/>
          </p:nvPr>
        </p:nvSpPr>
        <p:spPr/>
        <p:txBody>
          <a:bodyPr/>
          <a:lstStyle/>
          <a:p>
            <a:pPr>
              <a:defRPr/>
            </a:pPr>
            <a:fld id="{04E085EF-74D4-4D8E-A968-D5306E3461A4}" type="slidenum">
              <a:rPr lang="en-US" smtClean="0">
                <a:solidFill>
                  <a:srgbClr val="000000"/>
                </a:solidFill>
              </a:rPr>
              <a:pPr>
                <a:defRPr/>
              </a:pPr>
              <a:t>56</a:t>
            </a:fld>
            <a:endParaRPr lang="en-US" dirty="0">
              <a:solidFill>
                <a:srgbClr val="000000"/>
              </a:solidFill>
            </a:endParaRPr>
          </a:p>
        </p:txBody>
      </p:sp>
      <p:pic>
        <p:nvPicPr>
          <p:cNvPr id="13315" name="Picture 3">
            <a:hlinkClick r:id="rId4" action="ppaction://hlinkfile"/>
          </p:cNvPr>
          <p:cNvPicPr>
            <a:picLocks noChangeAspect="1" noChangeArrowheads="1"/>
          </p:cNvPicPr>
          <p:nvPr/>
        </p:nvPicPr>
        <p:blipFill>
          <a:blip r:embed="rId5" cstate="screen"/>
          <a:srcRect/>
          <a:stretch>
            <a:fillRect/>
          </a:stretch>
        </p:blipFill>
        <p:spPr bwMode="auto">
          <a:xfrm>
            <a:off x="5337908" y="2080962"/>
            <a:ext cx="3545244" cy="4579222"/>
          </a:xfrm>
          <a:prstGeom prst="rect">
            <a:avLst/>
          </a:prstGeom>
          <a:noFill/>
          <a:ln w="9525">
            <a:noFill/>
            <a:miter lim="800000"/>
            <a:headEnd/>
            <a:tailEnd/>
          </a:ln>
        </p:spPr>
      </p:pic>
      <p:sp>
        <p:nvSpPr>
          <p:cNvPr id="9" name="TextBox 8"/>
          <p:cNvSpPr txBox="1"/>
          <p:nvPr/>
        </p:nvSpPr>
        <p:spPr>
          <a:xfrm>
            <a:off x="7110530" y="6140351"/>
            <a:ext cx="1662998" cy="276999"/>
          </a:xfrm>
          <a:prstGeom prst="rect">
            <a:avLst/>
          </a:prstGeom>
          <a:noFill/>
        </p:spPr>
        <p:txBody>
          <a:bodyPr wrap="square" lIns="36000" rIns="36000" rtlCol="0">
            <a:spAutoFit/>
          </a:bodyPr>
          <a:lstStyle/>
          <a:p>
            <a:pPr algn="ctr" fontAlgn="auto">
              <a:spcBef>
                <a:spcPts val="0"/>
              </a:spcBef>
              <a:spcAft>
                <a:spcPts val="0"/>
              </a:spcAft>
            </a:pPr>
            <a:r>
              <a:rPr lang="en-US" sz="1200" dirty="0" smtClean="0">
                <a:solidFill>
                  <a:srgbClr val="FFFFFF"/>
                </a:solidFill>
                <a:cs typeface="Arial" pitchFamily="34" charset="0"/>
              </a:rPr>
              <a:t>Max curvature = 34 cm</a:t>
            </a:r>
            <a:endParaRPr lang="en-US" sz="1200" dirty="0">
              <a:solidFill>
                <a:srgbClr val="FFFFFF"/>
              </a:solidFill>
              <a:cs typeface="Arial" pitchFamily="34" charset="0"/>
            </a:endParaRPr>
          </a:p>
        </p:txBody>
      </p:sp>
      <p:sp>
        <p:nvSpPr>
          <p:cNvPr id="13" name="TextBox 12"/>
          <p:cNvSpPr txBox="1"/>
          <p:nvPr/>
        </p:nvSpPr>
        <p:spPr>
          <a:xfrm>
            <a:off x="5326413" y="2832834"/>
            <a:ext cx="1363801" cy="276999"/>
          </a:xfrm>
          <a:prstGeom prst="rect">
            <a:avLst/>
          </a:prstGeom>
          <a:noFill/>
        </p:spPr>
        <p:txBody>
          <a:bodyPr wrap="square" lIns="36000" rIns="36000" rtlCol="0">
            <a:spAutoFit/>
          </a:bodyPr>
          <a:lstStyle/>
          <a:p>
            <a:pPr algn="ctr" fontAlgn="auto">
              <a:spcBef>
                <a:spcPts val="0"/>
              </a:spcBef>
              <a:spcAft>
                <a:spcPts val="0"/>
              </a:spcAft>
            </a:pPr>
            <a:r>
              <a:rPr lang="en-US" sz="1200" dirty="0" smtClean="0">
                <a:solidFill>
                  <a:srgbClr val="FFFFFF"/>
                </a:solidFill>
                <a:cs typeface="Arial" pitchFamily="34" charset="0"/>
              </a:rPr>
              <a:t>Max width = 10 cm</a:t>
            </a:r>
            <a:endParaRPr lang="en-US" sz="1200" dirty="0">
              <a:solidFill>
                <a:srgbClr val="FFFFFF"/>
              </a:solidFill>
              <a:cs typeface="Arial" pitchFamily="34" charset="0"/>
            </a:endParaRPr>
          </a:p>
        </p:txBody>
      </p:sp>
      <p:sp>
        <p:nvSpPr>
          <p:cNvPr id="14" name="TextBox 13"/>
          <p:cNvSpPr txBox="1"/>
          <p:nvPr/>
        </p:nvSpPr>
        <p:spPr>
          <a:xfrm>
            <a:off x="5346208" y="4370573"/>
            <a:ext cx="1193608" cy="461665"/>
          </a:xfrm>
          <a:prstGeom prst="rect">
            <a:avLst/>
          </a:prstGeom>
          <a:noFill/>
        </p:spPr>
        <p:txBody>
          <a:bodyPr wrap="square" lIns="36000" rIns="36000" rtlCol="0">
            <a:spAutoFit/>
          </a:bodyPr>
          <a:lstStyle/>
          <a:p>
            <a:pPr algn="ctr" fontAlgn="auto">
              <a:spcBef>
                <a:spcPts val="0"/>
              </a:spcBef>
              <a:spcAft>
                <a:spcPts val="0"/>
              </a:spcAft>
            </a:pPr>
            <a:r>
              <a:rPr lang="en-US" sz="1200" dirty="0" smtClean="0">
                <a:solidFill>
                  <a:srgbClr val="FFFFFF"/>
                </a:solidFill>
                <a:cs typeface="Arial" pitchFamily="34" charset="0"/>
              </a:rPr>
              <a:t>Pylorus diameter 1.2 cm</a:t>
            </a:r>
            <a:endParaRPr lang="en-US" sz="1200" dirty="0">
              <a:solidFill>
                <a:srgbClr val="FFFFFF"/>
              </a:solidFill>
              <a:cs typeface="Arial" pitchFamily="34" charset="0"/>
            </a:endParaRPr>
          </a:p>
        </p:txBody>
      </p:sp>
      <p:cxnSp>
        <p:nvCxnSpPr>
          <p:cNvPr id="15" name="Straight Arrow Connector 14"/>
          <p:cNvCxnSpPr>
            <a:stCxn id="14" idx="2"/>
          </p:cNvCxnSpPr>
          <p:nvPr/>
        </p:nvCxnSpPr>
        <p:spPr>
          <a:xfrm rot="5400000">
            <a:off x="5437682" y="5035096"/>
            <a:ext cx="708189" cy="302473"/>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47530" y="1800191"/>
            <a:ext cx="1228507" cy="276999"/>
          </a:xfrm>
          <a:prstGeom prst="rect">
            <a:avLst/>
          </a:prstGeom>
          <a:solidFill>
            <a:schemeClr val="tx1">
              <a:alpha val="68000"/>
            </a:schemeClr>
          </a:solidFill>
        </p:spPr>
        <p:txBody>
          <a:bodyPr wrap="square" rtlCol="0">
            <a:spAutoFit/>
          </a:bodyPr>
          <a:lstStyle/>
          <a:p>
            <a:pPr algn="ctr" fontAlgn="auto">
              <a:spcBef>
                <a:spcPts val="0"/>
              </a:spcBef>
              <a:spcAft>
                <a:spcPts val="0"/>
              </a:spcAft>
            </a:pPr>
            <a:r>
              <a:rPr lang="en-US" sz="1200" dirty="0" smtClean="0">
                <a:solidFill>
                  <a:srgbClr val="FFFFFF"/>
                </a:solidFill>
                <a:cs typeface="Arial" pitchFamily="34" charset="0"/>
              </a:rPr>
              <a:t>Volume = 0.9 L</a:t>
            </a:r>
            <a:endParaRPr lang="en-US" sz="1200" dirty="0">
              <a:solidFill>
                <a:srgbClr val="FFFFFF"/>
              </a:solidFill>
              <a:cs typeface="Arial" pitchFamily="34" charset="0"/>
            </a:endParaRPr>
          </a:p>
        </p:txBody>
      </p:sp>
      <p:cxnSp>
        <p:nvCxnSpPr>
          <p:cNvPr id="25" name="Straight Connector 24"/>
          <p:cNvCxnSpPr/>
          <p:nvPr/>
        </p:nvCxnSpPr>
        <p:spPr>
          <a:xfrm rot="16200000" flipH="1">
            <a:off x="5533890" y="5508888"/>
            <a:ext cx="187569" cy="1563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5551780" y="2234498"/>
            <a:ext cx="3190815" cy="4182852"/>
          </a:xfrm>
          <a:custGeom>
            <a:avLst/>
            <a:gdLst>
              <a:gd name="connsiteX0" fmla="*/ 0 w 3190815"/>
              <a:gd name="connsiteY0" fmla="*/ 3457275 h 4182852"/>
              <a:gd name="connsiteX1" fmla="*/ 28755 w 3190815"/>
              <a:gd name="connsiteY1" fmla="*/ 3595298 h 4182852"/>
              <a:gd name="connsiteX2" fmla="*/ 126521 w 3190815"/>
              <a:gd name="connsiteY2" fmla="*/ 3762075 h 4182852"/>
              <a:gd name="connsiteX3" fmla="*/ 230038 w 3190815"/>
              <a:gd name="connsiteY3" fmla="*/ 3877094 h 4182852"/>
              <a:gd name="connsiteX4" fmla="*/ 362310 w 3190815"/>
              <a:gd name="connsiteY4" fmla="*/ 3980611 h 4182852"/>
              <a:gd name="connsiteX5" fmla="*/ 511834 w 3190815"/>
              <a:gd name="connsiteY5" fmla="*/ 4066875 h 4182852"/>
              <a:gd name="connsiteX6" fmla="*/ 649857 w 3190815"/>
              <a:gd name="connsiteY6" fmla="*/ 4135886 h 4182852"/>
              <a:gd name="connsiteX7" fmla="*/ 845389 w 3190815"/>
              <a:gd name="connsiteY7" fmla="*/ 4181894 h 4182852"/>
              <a:gd name="connsiteX8" fmla="*/ 1167442 w 3190815"/>
              <a:gd name="connsiteY8" fmla="*/ 4130135 h 4182852"/>
              <a:gd name="connsiteX9" fmla="*/ 1587261 w 3190815"/>
              <a:gd name="connsiteY9" fmla="*/ 3951856 h 4182852"/>
              <a:gd name="connsiteX10" fmla="*/ 1851804 w 3190815"/>
              <a:gd name="connsiteY10" fmla="*/ 3767826 h 4182852"/>
              <a:gd name="connsiteX11" fmla="*/ 2156604 w 3190815"/>
              <a:gd name="connsiteY11" fmla="*/ 3514785 h 4182852"/>
              <a:gd name="connsiteX12" fmla="*/ 2340634 w 3190815"/>
              <a:gd name="connsiteY12" fmla="*/ 3313501 h 4182852"/>
              <a:gd name="connsiteX13" fmla="*/ 2524664 w 3190815"/>
              <a:gd name="connsiteY13" fmla="*/ 3106468 h 4182852"/>
              <a:gd name="connsiteX14" fmla="*/ 2748951 w 3190815"/>
              <a:gd name="connsiteY14" fmla="*/ 2795917 h 4182852"/>
              <a:gd name="connsiteX15" fmla="*/ 2915729 w 3190815"/>
              <a:gd name="connsiteY15" fmla="*/ 2485366 h 4182852"/>
              <a:gd name="connsiteX16" fmla="*/ 3053751 w 3190815"/>
              <a:gd name="connsiteY16" fmla="*/ 2209320 h 4182852"/>
              <a:gd name="connsiteX17" fmla="*/ 3151517 w 3190815"/>
              <a:gd name="connsiteY17" fmla="*/ 1852762 h 4182852"/>
              <a:gd name="connsiteX18" fmla="*/ 3186023 w 3190815"/>
              <a:gd name="connsiteY18" fmla="*/ 1501954 h 4182852"/>
              <a:gd name="connsiteX19" fmla="*/ 3180272 w 3190815"/>
              <a:gd name="connsiteY19" fmla="*/ 1139645 h 4182852"/>
              <a:gd name="connsiteX20" fmla="*/ 3140015 w 3190815"/>
              <a:gd name="connsiteY20" fmla="*/ 817592 h 4182852"/>
              <a:gd name="connsiteX21" fmla="*/ 2996242 w 3190815"/>
              <a:gd name="connsiteY21" fmla="*/ 478286 h 4182852"/>
              <a:gd name="connsiteX22" fmla="*/ 2909978 w 3190815"/>
              <a:gd name="connsiteY22" fmla="*/ 334513 h 4182852"/>
              <a:gd name="connsiteX23" fmla="*/ 2720197 w 3190815"/>
              <a:gd name="connsiteY23" fmla="*/ 133230 h 4182852"/>
              <a:gd name="connsiteX24" fmla="*/ 2518914 w 3190815"/>
              <a:gd name="connsiteY24" fmla="*/ 29713 h 4182852"/>
              <a:gd name="connsiteX25" fmla="*/ 2346385 w 3190815"/>
              <a:gd name="connsiteY25" fmla="*/ 958 h 4182852"/>
              <a:gd name="connsiteX26" fmla="*/ 2150853 w 3190815"/>
              <a:gd name="connsiteY26" fmla="*/ 35464 h 418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90815" h="4182852">
                <a:moveTo>
                  <a:pt x="0" y="3457275"/>
                </a:moveTo>
                <a:cubicBezTo>
                  <a:pt x="3834" y="3500886"/>
                  <a:pt x="7668" y="3544498"/>
                  <a:pt x="28755" y="3595298"/>
                </a:cubicBezTo>
                <a:cubicBezTo>
                  <a:pt x="49842" y="3646098"/>
                  <a:pt x="92974" y="3715109"/>
                  <a:pt x="126521" y="3762075"/>
                </a:cubicBezTo>
                <a:cubicBezTo>
                  <a:pt x="160068" y="3809041"/>
                  <a:pt x="190740" y="3840671"/>
                  <a:pt x="230038" y="3877094"/>
                </a:cubicBezTo>
                <a:cubicBezTo>
                  <a:pt x="269336" y="3913517"/>
                  <a:pt x="315344" y="3948981"/>
                  <a:pt x="362310" y="3980611"/>
                </a:cubicBezTo>
                <a:cubicBezTo>
                  <a:pt x="409276" y="4012241"/>
                  <a:pt x="463910" y="4040996"/>
                  <a:pt x="511834" y="4066875"/>
                </a:cubicBezTo>
                <a:cubicBezTo>
                  <a:pt x="559758" y="4092754"/>
                  <a:pt x="594265" y="4116716"/>
                  <a:pt x="649857" y="4135886"/>
                </a:cubicBezTo>
                <a:cubicBezTo>
                  <a:pt x="705450" y="4155056"/>
                  <a:pt x="759125" y="4182852"/>
                  <a:pt x="845389" y="4181894"/>
                </a:cubicBezTo>
                <a:cubicBezTo>
                  <a:pt x="931653" y="4180936"/>
                  <a:pt x="1043797" y="4168475"/>
                  <a:pt x="1167442" y="4130135"/>
                </a:cubicBezTo>
                <a:cubicBezTo>
                  <a:pt x="1291087" y="4091795"/>
                  <a:pt x="1473201" y="4012241"/>
                  <a:pt x="1587261" y="3951856"/>
                </a:cubicBezTo>
                <a:cubicBezTo>
                  <a:pt x="1701321" y="3891471"/>
                  <a:pt x="1756913" y="3840671"/>
                  <a:pt x="1851804" y="3767826"/>
                </a:cubicBezTo>
                <a:cubicBezTo>
                  <a:pt x="1946695" y="3694981"/>
                  <a:pt x="2075132" y="3590506"/>
                  <a:pt x="2156604" y="3514785"/>
                </a:cubicBezTo>
                <a:cubicBezTo>
                  <a:pt x="2238076" y="3439064"/>
                  <a:pt x="2279291" y="3381554"/>
                  <a:pt x="2340634" y="3313501"/>
                </a:cubicBezTo>
                <a:cubicBezTo>
                  <a:pt x="2401977" y="3245448"/>
                  <a:pt x="2456611" y="3192732"/>
                  <a:pt x="2524664" y="3106468"/>
                </a:cubicBezTo>
                <a:cubicBezTo>
                  <a:pt x="2592717" y="3020204"/>
                  <a:pt x="2683774" y="2899434"/>
                  <a:pt x="2748951" y="2795917"/>
                </a:cubicBezTo>
                <a:cubicBezTo>
                  <a:pt x="2814128" y="2692400"/>
                  <a:pt x="2864929" y="2583132"/>
                  <a:pt x="2915729" y="2485366"/>
                </a:cubicBezTo>
                <a:cubicBezTo>
                  <a:pt x="2966529" y="2387600"/>
                  <a:pt x="3014453" y="2314754"/>
                  <a:pt x="3053751" y="2209320"/>
                </a:cubicBezTo>
                <a:cubicBezTo>
                  <a:pt x="3093049" y="2103886"/>
                  <a:pt x="3129472" y="1970656"/>
                  <a:pt x="3151517" y="1852762"/>
                </a:cubicBezTo>
                <a:cubicBezTo>
                  <a:pt x="3173562" y="1734868"/>
                  <a:pt x="3181231" y="1620807"/>
                  <a:pt x="3186023" y="1501954"/>
                </a:cubicBezTo>
                <a:cubicBezTo>
                  <a:pt x="3190815" y="1383101"/>
                  <a:pt x="3187940" y="1253705"/>
                  <a:pt x="3180272" y="1139645"/>
                </a:cubicBezTo>
                <a:cubicBezTo>
                  <a:pt x="3172604" y="1025585"/>
                  <a:pt x="3170687" y="927819"/>
                  <a:pt x="3140015" y="817592"/>
                </a:cubicBezTo>
                <a:cubicBezTo>
                  <a:pt x="3109343" y="707365"/>
                  <a:pt x="3034581" y="558799"/>
                  <a:pt x="2996242" y="478286"/>
                </a:cubicBezTo>
                <a:cubicBezTo>
                  <a:pt x="2957903" y="397773"/>
                  <a:pt x="2955986" y="392022"/>
                  <a:pt x="2909978" y="334513"/>
                </a:cubicBezTo>
                <a:cubicBezTo>
                  <a:pt x="2863971" y="277004"/>
                  <a:pt x="2785374" y="184030"/>
                  <a:pt x="2720197" y="133230"/>
                </a:cubicBezTo>
                <a:cubicBezTo>
                  <a:pt x="2655020" y="82430"/>
                  <a:pt x="2581216" y="51758"/>
                  <a:pt x="2518914" y="29713"/>
                </a:cubicBezTo>
                <a:cubicBezTo>
                  <a:pt x="2456612" y="7668"/>
                  <a:pt x="2407728" y="0"/>
                  <a:pt x="2346385" y="958"/>
                </a:cubicBezTo>
                <a:cubicBezTo>
                  <a:pt x="2285042" y="1916"/>
                  <a:pt x="2217947" y="18690"/>
                  <a:pt x="2150853" y="35464"/>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000000"/>
              </a:solidFill>
            </a:endParaRPr>
          </a:p>
        </p:txBody>
      </p:sp>
      <p:sp>
        <p:nvSpPr>
          <p:cNvPr id="21" name="Freeform 20"/>
          <p:cNvSpPr/>
          <p:nvPr/>
        </p:nvSpPr>
        <p:spPr>
          <a:xfrm>
            <a:off x="6591434" y="3103059"/>
            <a:ext cx="2110596" cy="520459"/>
          </a:xfrm>
          <a:custGeom>
            <a:avLst/>
            <a:gdLst>
              <a:gd name="connsiteX0" fmla="*/ 0 w 2110596"/>
              <a:gd name="connsiteY0" fmla="*/ 0 h 520459"/>
              <a:gd name="connsiteX1" fmla="*/ 69011 w 2110596"/>
              <a:gd name="connsiteY1" fmla="*/ 138022 h 520459"/>
              <a:gd name="connsiteX2" fmla="*/ 207034 w 2110596"/>
              <a:gd name="connsiteY2" fmla="*/ 264543 h 520459"/>
              <a:gd name="connsiteX3" fmla="*/ 465826 w 2110596"/>
              <a:gd name="connsiteY3" fmla="*/ 379562 h 520459"/>
              <a:gd name="connsiteX4" fmla="*/ 799381 w 2110596"/>
              <a:gd name="connsiteY4" fmla="*/ 465826 h 520459"/>
              <a:gd name="connsiteX5" fmla="*/ 1276709 w 2110596"/>
              <a:gd name="connsiteY5" fmla="*/ 517584 h 520459"/>
              <a:gd name="connsiteX6" fmla="*/ 1627517 w 2110596"/>
              <a:gd name="connsiteY6" fmla="*/ 483079 h 520459"/>
              <a:gd name="connsiteX7" fmla="*/ 1823049 w 2110596"/>
              <a:gd name="connsiteY7" fmla="*/ 425569 h 520459"/>
              <a:gd name="connsiteX8" fmla="*/ 1966822 w 2110596"/>
              <a:gd name="connsiteY8" fmla="*/ 362309 h 520459"/>
              <a:gd name="connsiteX9" fmla="*/ 2110596 w 2110596"/>
              <a:gd name="connsiteY9" fmla="*/ 230037 h 52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0596" h="520459">
                <a:moveTo>
                  <a:pt x="0" y="0"/>
                </a:moveTo>
                <a:cubicBezTo>
                  <a:pt x="17252" y="46966"/>
                  <a:pt x="34505" y="93932"/>
                  <a:pt x="69011" y="138022"/>
                </a:cubicBezTo>
                <a:cubicBezTo>
                  <a:pt x="103517" y="182112"/>
                  <a:pt x="140898" y="224286"/>
                  <a:pt x="207034" y="264543"/>
                </a:cubicBezTo>
                <a:cubicBezTo>
                  <a:pt x="273170" y="304800"/>
                  <a:pt x="367102" y="346015"/>
                  <a:pt x="465826" y="379562"/>
                </a:cubicBezTo>
                <a:cubicBezTo>
                  <a:pt x="564551" y="413109"/>
                  <a:pt x="664234" y="442822"/>
                  <a:pt x="799381" y="465826"/>
                </a:cubicBezTo>
                <a:cubicBezTo>
                  <a:pt x="934528" y="488830"/>
                  <a:pt x="1138686" y="514709"/>
                  <a:pt x="1276709" y="517584"/>
                </a:cubicBezTo>
                <a:cubicBezTo>
                  <a:pt x="1414732" y="520459"/>
                  <a:pt x="1536460" y="498415"/>
                  <a:pt x="1627517" y="483079"/>
                </a:cubicBezTo>
                <a:cubicBezTo>
                  <a:pt x="1718574" y="467743"/>
                  <a:pt x="1766498" y="445697"/>
                  <a:pt x="1823049" y="425569"/>
                </a:cubicBezTo>
                <a:cubicBezTo>
                  <a:pt x="1879600" y="405441"/>
                  <a:pt x="1918898" y="394898"/>
                  <a:pt x="1966822" y="362309"/>
                </a:cubicBezTo>
                <a:cubicBezTo>
                  <a:pt x="2014746" y="329720"/>
                  <a:pt x="2062671" y="279878"/>
                  <a:pt x="2110596" y="230037"/>
                </a:cubicBez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a:solidFill>
                <a:srgbClr val="000000"/>
              </a:solidFill>
            </a:endParaRPr>
          </a:p>
        </p:txBody>
      </p:sp>
      <p:cxnSp>
        <p:nvCxnSpPr>
          <p:cNvPr id="18" name="Straight Arrow Connector 17"/>
          <p:cNvCxnSpPr>
            <a:stCxn id="21" idx="0"/>
          </p:cNvCxnSpPr>
          <p:nvPr/>
        </p:nvCxnSpPr>
        <p:spPr>
          <a:xfrm>
            <a:off x="6591434" y="3103059"/>
            <a:ext cx="2102515" cy="215546"/>
          </a:xfrm>
          <a:prstGeom prst="straightConnector1">
            <a:avLst/>
          </a:prstGeom>
          <a:ln w="25400">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0312" y="5558165"/>
            <a:ext cx="2201333" cy="184666"/>
          </a:xfrm>
          <a:prstGeom prst="rect">
            <a:avLst/>
          </a:prstGeom>
          <a:noFill/>
        </p:spPr>
        <p:txBody>
          <a:bodyPr wrap="square" lIns="0" tIns="0" rIns="0" bIns="0" rtlCol="0">
            <a:spAutoFit/>
          </a:bodyPr>
          <a:lstStyle/>
          <a:p>
            <a:pPr marL="0" lvl="1" fontAlgn="auto">
              <a:spcBef>
                <a:spcPts val="0"/>
              </a:spcBef>
              <a:spcAft>
                <a:spcPts val="0"/>
              </a:spcAft>
            </a:pPr>
            <a:r>
              <a:rPr lang="en-US" sz="1200" dirty="0" smtClean="0">
                <a:solidFill>
                  <a:srgbClr val="C00000"/>
                </a:solidFill>
                <a:latin typeface="Arial"/>
              </a:rPr>
              <a:t>*</a:t>
            </a:r>
            <a:r>
              <a:rPr lang="en-US" sz="1200" dirty="0" smtClean="0">
                <a:solidFill>
                  <a:srgbClr val="000000"/>
                </a:solidFill>
                <a:latin typeface="Arial"/>
              </a:rPr>
              <a:t> </a:t>
            </a:r>
            <a:r>
              <a:rPr lang="en-US" sz="1200" dirty="0" err="1" smtClean="0">
                <a:solidFill>
                  <a:srgbClr val="000000"/>
                </a:solidFill>
                <a:latin typeface="Arial"/>
              </a:rPr>
              <a:t>Keet</a:t>
            </a:r>
            <a:r>
              <a:rPr lang="en-US" sz="1200" dirty="0" smtClean="0">
                <a:solidFill>
                  <a:srgbClr val="000000"/>
                </a:solidFill>
                <a:latin typeface="Arial"/>
              </a:rPr>
              <a:t>, 1993; Schulze, 2006.</a:t>
            </a:r>
            <a:endParaRPr lang="en-US" dirty="0">
              <a:solidFill>
                <a:srgbClr val="000000"/>
              </a:solidFill>
              <a:latin typeface="Arial"/>
            </a:endParaRPr>
          </a:p>
        </p:txBody>
      </p:sp>
    </p:spTree>
    <p:custDataLst>
      <p:tags r:id="rId1"/>
    </p:custDataLst>
    <p:extLst>
      <p:ext uri="{BB962C8B-B14F-4D97-AF65-F5344CB8AC3E}">
        <p14:creationId xmlns:p14="http://schemas.microsoft.com/office/powerpoint/2010/main" val="2162248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84800" y="3172178"/>
            <a:ext cx="3285067" cy="2565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8" name="Rectangle 27"/>
          <p:cNvSpPr/>
          <p:nvPr/>
        </p:nvSpPr>
        <p:spPr>
          <a:xfrm>
            <a:off x="5726484" y="5317980"/>
            <a:ext cx="2935224" cy="429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4" name="Title 3"/>
          <p:cNvSpPr>
            <a:spLocks noGrp="1"/>
          </p:cNvSpPr>
          <p:nvPr>
            <p:ph type="title"/>
          </p:nvPr>
        </p:nvSpPr>
        <p:spPr>
          <a:xfrm>
            <a:off x="458764" y="0"/>
            <a:ext cx="8229600" cy="1143000"/>
          </a:xfrm>
        </p:spPr>
        <p:txBody>
          <a:bodyPr/>
          <a:lstStyle/>
          <a:p>
            <a:r>
              <a:rPr lang="en-US" sz="3200" b="1" dirty="0" smtClean="0"/>
              <a:t>ANTROPYLORIC FLOW MOTION</a:t>
            </a:r>
            <a:endParaRPr lang="en-US" sz="2000" b="1" dirty="0"/>
          </a:p>
        </p:txBody>
      </p:sp>
      <p:sp>
        <p:nvSpPr>
          <p:cNvPr id="2" name="Content Placeholder 1"/>
          <p:cNvSpPr>
            <a:spLocks noGrp="1"/>
          </p:cNvSpPr>
          <p:nvPr>
            <p:ph idx="1"/>
          </p:nvPr>
        </p:nvSpPr>
        <p:spPr>
          <a:xfrm>
            <a:off x="457200" y="914400"/>
            <a:ext cx="8229600" cy="4525963"/>
          </a:xfrm>
        </p:spPr>
        <p:txBody>
          <a:bodyPr/>
          <a:lstStyle/>
          <a:p>
            <a:r>
              <a:rPr lang="en-US" sz="2400" dirty="0" smtClean="0">
                <a:solidFill>
                  <a:srgbClr val="C00000"/>
                </a:solidFill>
              </a:rPr>
              <a:t>Effect</a:t>
            </a:r>
            <a:r>
              <a:rPr lang="en-US" sz="2400" dirty="0" smtClean="0"/>
              <a:t> of viscosity on the formation of the </a:t>
            </a:r>
            <a:r>
              <a:rPr lang="en-US" sz="2400" dirty="0" err="1" smtClean="0">
                <a:solidFill>
                  <a:srgbClr val="C00000"/>
                </a:solidFill>
              </a:rPr>
              <a:t>retropulsive</a:t>
            </a:r>
            <a:r>
              <a:rPr lang="en-US" sz="2400" dirty="0" smtClean="0">
                <a:solidFill>
                  <a:srgbClr val="C00000"/>
                </a:solidFill>
              </a:rPr>
              <a:t> jet-like </a:t>
            </a:r>
            <a:r>
              <a:rPr lang="en-US" sz="2400" dirty="0" smtClean="0"/>
              <a:t>structure.</a:t>
            </a:r>
          </a:p>
        </p:txBody>
      </p:sp>
      <p:sp>
        <p:nvSpPr>
          <p:cNvPr id="3" name="Slide Number Placeholder 2"/>
          <p:cNvSpPr>
            <a:spLocks noGrp="1"/>
          </p:cNvSpPr>
          <p:nvPr>
            <p:ph type="sldNum" sz="quarter" idx="12"/>
          </p:nvPr>
        </p:nvSpPr>
        <p:spPr/>
        <p:txBody>
          <a:bodyPr/>
          <a:lstStyle/>
          <a:p>
            <a:pPr>
              <a:defRPr/>
            </a:pPr>
            <a:fld id="{04E085EF-74D4-4D8E-A968-D5306E3461A4}" type="slidenum">
              <a:rPr lang="en-US" smtClean="0">
                <a:solidFill>
                  <a:srgbClr val="000000"/>
                </a:solidFill>
              </a:rPr>
              <a:pPr>
                <a:defRPr/>
              </a:pPr>
              <a:t>57</a:t>
            </a:fld>
            <a:endParaRPr lang="en-US" dirty="0">
              <a:solidFill>
                <a:srgbClr val="000000"/>
              </a:solidFill>
            </a:endParaRPr>
          </a:p>
        </p:txBody>
      </p:sp>
      <p:pic>
        <p:nvPicPr>
          <p:cNvPr id="326658" name="Picture 2"/>
          <p:cNvPicPr>
            <a:picLocks noChangeAspect="1" noChangeArrowheads="1"/>
          </p:cNvPicPr>
          <p:nvPr/>
        </p:nvPicPr>
        <p:blipFill>
          <a:blip r:embed="rId3"/>
          <a:srcRect/>
          <a:stretch>
            <a:fillRect/>
          </a:stretch>
        </p:blipFill>
        <p:spPr bwMode="auto">
          <a:xfrm>
            <a:off x="745064" y="1752600"/>
            <a:ext cx="7810147" cy="3961904"/>
          </a:xfrm>
          <a:prstGeom prst="rect">
            <a:avLst/>
          </a:prstGeom>
          <a:noFill/>
          <a:ln w="9525">
            <a:noFill/>
            <a:miter lim="800000"/>
            <a:headEnd/>
            <a:tailEnd/>
          </a:ln>
          <a:effectLst/>
        </p:spPr>
      </p:pic>
      <p:sp>
        <p:nvSpPr>
          <p:cNvPr id="20" name="TextBox 19"/>
          <p:cNvSpPr txBox="1"/>
          <p:nvPr/>
        </p:nvSpPr>
        <p:spPr>
          <a:xfrm>
            <a:off x="1467529" y="1815585"/>
            <a:ext cx="1158029" cy="282129"/>
          </a:xfrm>
          <a:prstGeom prst="rect">
            <a:avLst/>
          </a:prstGeom>
          <a:noFill/>
          <a:ln>
            <a:noFill/>
          </a:ln>
        </p:spPr>
        <p:txBody>
          <a:bodyPr wrap="square" lIns="0" tIns="0" rIns="0" bIns="0" rtlCol="0">
            <a:spAutoFit/>
          </a:bodyPr>
          <a:lstStyle/>
          <a:p>
            <a:pPr algn="ctr" fontAlgn="auto">
              <a:lnSpc>
                <a:spcPts val="2200"/>
              </a:lnSpc>
              <a:spcBef>
                <a:spcPts val="0"/>
              </a:spcBef>
              <a:spcAft>
                <a:spcPts val="0"/>
              </a:spcAft>
            </a:pPr>
            <a:r>
              <a:rPr lang="en-US" sz="1200" i="1" dirty="0" err="1" smtClean="0">
                <a:solidFill>
                  <a:srgbClr val="000000"/>
                </a:solidFill>
                <a:latin typeface="Arial Unicode MS" pitchFamily="34" charset="-128"/>
                <a:ea typeface="Arial Unicode MS" pitchFamily="34" charset="-128"/>
                <a:cs typeface="Arial Unicode MS" pitchFamily="34" charset="-128"/>
                <a:sym typeface="Symbol"/>
              </a:rPr>
              <a:t>v</a:t>
            </a:r>
            <a:r>
              <a:rPr lang="en-US" sz="1200" baseline="-25000" dirty="0" err="1" smtClean="0">
                <a:solidFill>
                  <a:srgbClr val="000000"/>
                </a:solidFill>
                <a:latin typeface="Arial Unicode MS" pitchFamily="34" charset="-128"/>
                <a:ea typeface="Arial Unicode MS" pitchFamily="34" charset="-128"/>
                <a:cs typeface="Arial Unicode MS" pitchFamily="34" charset="-128"/>
                <a:sym typeface="Symbol"/>
              </a:rPr>
              <a:t>max</a:t>
            </a:r>
            <a:r>
              <a:rPr lang="en-US" sz="1200" dirty="0" smtClean="0">
                <a:solidFill>
                  <a:srgbClr val="000000"/>
                </a:solidFill>
                <a:latin typeface="Arial Unicode MS" pitchFamily="34" charset="-128"/>
                <a:ea typeface="Arial Unicode MS" pitchFamily="34" charset="-128"/>
                <a:cs typeface="Arial Unicode MS" pitchFamily="34" charset="-128"/>
                <a:sym typeface="Symbol"/>
              </a:rPr>
              <a:t> = 2.8 cm/s</a:t>
            </a:r>
            <a:endParaRPr lang="en-US" sz="1200" dirty="0">
              <a:solidFill>
                <a:srgbClr val="000000"/>
              </a:solidFill>
              <a:latin typeface="Arial Unicode MS" pitchFamily="34" charset="-128"/>
              <a:ea typeface="Arial Unicode MS" pitchFamily="34" charset="-128"/>
              <a:cs typeface="Arial Unicode MS" pitchFamily="34" charset="-128"/>
            </a:endParaRPr>
          </a:p>
        </p:txBody>
      </p:sp>
      <p:sp>
        <p:nvSpPr>
          <p:cNvPr id="21" name="TextBox 20"/>
          <p:cNvSpPr txBox="1"/>
          <p:nvPr/>
        </p:nvSpPr>
        <p:spPr>
          <a:xfrm>
            <a:off x="5212403" y="1797562"/>
            <a:ext cx="1172356" cy="282129"/>
          </a:xfrm>
          <a:prstGeom prst="rect">
            <a:avLst/>
          </a:prstGeom>
          <a:noFill/>
          <a:ln>
            <a:noFill/>
          </a:ln>
        </p:spPr>
        <p:txBody>
          <a:bodyPr wrap="square" lIns="0" tIns="0" rIns="0" bIns="0" rtlCol="0">
            <a:spAutoFit/>
          </a:bodyPr>
          <a:lstStyle/>
          <a:p>
            <a:pPr algn="ctr" fontAlgn="auto">
              <a:lnSpc>
                <a:spcPts val="2200"/>
              </a:lnSpc>
              <a:spcBef>
                <a:spcPts val="0"/>
              </a:spcBef>
              <a:spcAft>
                <a:spcPts val="0"/>
              </a:spcAft>
            </a:pPr>
            <a:r>
              <a:rPr lang="en-US" sz="1200" i="1" dirty="0" err="1" smtClean="0">
                <a:solidFill>
                  <a:srgbClr val="000000"/>
                </a:solidFill>
                <a:latin typeface="Arial Unicode MS" pitchFamily="34" charset="-128"/>
                <a:ea typeface="Arial Unicode MS" pitchFamily="34" charset="-128"/>
                <a:cs typeface="Arial Unicode MS" pitchFamily="34" charset="-128"/>
                <a:sym typeface="Symbol"/>
              </a:rPr>
              <a:t>v</a:t>
            </a:r>
            <a:r>
              <a:rPr lang="en-US" sz="1200" baseline="-25000" dirty="0" err="1" smtClean="0">
                <a:solidFill>
                  <a:srgbClr val="000000"/>
                </a:solidFill>
                <a:latin typeface="Arial Unicode MS" pitchFamily="34" charset="-128"/>
                <a:ea typeface="Arial Unicode MS" pitchFamily="34" charset="-128"/>
                <a:cs typeface="Arial Unicode MS" pitchFamily="34" charset="-128"/>
                <a:sym typeface="Symbol"/>
              </a:rPr>
              <a:t>max</a:t>
            </a:r>
            <a:r>
              <a:rPr lang="en-US" sz="1200" dirty="0" smtClean="0">
                <a:solidFill>
                  <a:srgbClr val="000000"/>
                </a:solidFill>
                <a:latin typeface="Arial Unicode MS" pitchFamily="34" charset="-128"/>
                <a:ea typeface="Arial Unicode MS" pitchFamily="34" charset="-128"/>
                <a:cs typeface="Arial Unicode MS" pitchFamily="34" charset="-128"/>
                <a:sym typeface="Symbol"/>
              </a:rPr>
              <a:t> = 4.0 cm/s</a:t>
            </a:r>
            <a:endParaRPr lang="en-US" sz="1200" dirty="0">
              <a:solidFill>
                <a:srgbClr val="000000"/>
              </a:solidFill>
              <a:latin typeface="Arial Unicode MS" pitchFamily="34" charset="-128"/>
              <a:ea typeface="Arial Unicode MS" pitchFamily="34" charset="-128"/>
              <a:cs typeface="Arial Unicode MS" pitchFamily="34" charset="-128"/>
            </a:endParaRPr>
          </a:p>
        </p:txBody>
      </p:sp>
      <p:sp>
        <p:nvSpPr>
          <p:cNvPr id="22" name="TextBox 21"/>
          <p:cNvSpPr txBox="1"/>
          <p:nvPr/>
        </p:nvSpPr>
        <p:spPr>
          <a:xfrm>
            <a:off x="3309043" y="3780684"/>
            <a:ext cx="1193440" cy="282129"/>
          </a:xfrm>
          <a:prstGeom prst="rect">
            <a:avLst/>
          </a:prstGeom>
          <a:noFill/>
          <a:ln>
            <a:noFill/>
          </a:ln>
        </p:spPr>
        <p:txBody>
          <a:bodyPr wrap="square" lIns="0" tIns="0" rIns="0" bIns="0" rtlCol="0">
            <a:spAutoFit/>
          </a:bodyPr>
          <a:lstStyle/>
          <a:p>
            <a:pPr algn="ctr" fontAlgn="auto">
              <a:lnSpc>
                <a:spcPts val="2200"/>
              </a:lnSpc>
              <a:spcBef>
                <a:spcPts val="0"/>
              </a:spcBef>
              <a:spcAft>
                <a:spcPts val="0"/>
              </a:spcAft>
            </a:pPr>
            <a:r>
              <a:rPr lang="en-US" sz="1200" i="1" dirty="0" err="1" smtClean="0">
                <a:solidFill>
                  <a:srgbClr val="000000"/>
                </a:solidFill>
                <a:latin typeface="Arial Unicode MS" pitchFamily="34" charset="-128"/>
                <a:ea typeface="Arial Unicode MS" pitchFamily="34" charset="-128"/>
                <a:cs typeface="Arial Unicode MS" pitchFamily="34" charset="-128"/>
                <a:sym typeface="Symbol"/>
              </a:rPr>
              <a:t>v</a:t>
            </a:r>
            <a:r>
              <a:rPr lang="en-US" sz="1200" baseline="-25000" dirty="0" err="1" smtClean="0">
                <a:solidFill>
                  <a:srgbClr val="000000"/>
                </a:solidFill>
                <a:latin typeface="Arial Unicode MS" pitchFamily="34" charset="-128"/>
                <a:ea typeface="Arial Unicode MS" pitchFamily="34" charset="-128"/>
                <a:cs typeface="Arial Unicode MS" pitchFamily="34" charset="-128"/>
                <a:sym typeface="Symbol"/>
              </a:rPr>
              <a:t>max</a:t>
            </a:r>
            <a:r>
              <a:rPr lang="en-US" sz="1200" dirty="0" smtClean="0">
                <a:solidFill>
                  <a:srgbClr val="000000"/>
                </a:solidFill>
                <a:latin typeface="Arial Unicode MS" pitchFamily="34" charset="-128"/>
                <a:ea typeface="Arial Unicode MS" pitchFamily="34" charset="-128"/>
                <a:cs typeface="Arial Unicode MS" pitchFamily="34" charset="-128"/>
                <a:sym typeface="Symbol"/>
              </a:rPr>
              <a:t> = 3.6 cm/s</a:t>
            </a:r>
            <a:endParaRPr lang="en-US" sz="1200" dirty="0">
              <a:solidFill>
                <a:srgbClr val="000000"/>
              </a:solidFill>
              <a:latin typeface="Arial Unicode MS" pitchFamily="34" charset="-128"/>
              <a:ea typeface="Arial Unicode MS" pitchFamily="34" charset="-128"/>
              <a:cs typeface="Arial Unicode MS" pitchFamily="34" charset="-128"/>
            </a:endParaRPr>
          </a:p>
        </p:txBody>
      </p:sp>
      <p:sp>
        <p:nvSpPr>
          <p:cNvPr id="12" name="TextBox 11"/>
          <p:cNvSpPr txBox="1"/>
          <p:nvPr/>
        </p:nvSpPr>
        <p:spPr>
          <a:xfrm>
            <a:off x="6637866" y="3804356"/>
            <a:ext cx="2325512" cy="1200329"/>
          </a:xfrm>
          <a:prstGeom prst="rect">
            <a:avLst/>
          </a:prstGeom>
          <a:noFill/>
          <a:ln>
            <a:solidFill>
              <a:srgbClr val="C00000"/>
            </a:solidFill>
          </a:ln>
        </p:spPr>
        <p:txBody>
          <a:bodyPr wrap="square" rtlCol="0">
            <a:spAutoFit/>
          </a:bodyPr>
          <a:lstStyle/>
          <a:p>
            <a:pPr marL="180975" indent="-180975" fontAlgn="auto">
              <a:spcBef>
                <a:spcPts val="0"/>
              </a:spcBef>
              <a:spcAft>
                <a:spcPts val="0"/>
              </a:spcAft>
              <a:buFont typeface="Arial" pitchFamily="34" charset="0"/>
              <a:buChar char="•"/>
            </a:pPr>
            <a:r>
              <a:rPr lang="en-US" sz="1200" dirty="0" smtClean="0">
                <a:solidFill>
                  <a:srgbClr val="000000"/>
                </a:solidFill>
                <a:latin typeface="Arial"/>
              </a:rPr>
              <a:t>No </a:t>
            </a:r>
            <a:r>
              <a:rPr lang="en-US" sz="1200" dirty="0" err="1" smtClean="0">
                <a:solidFill>
                  <a:srgbClr val="000000"/>
                </a:solidFill>
                <a:latin typeface="Arial"/>
              </a:rPr>
              <a:t>retropulsive</a:t>
            </a:r>
            <a:r>
              <a:rPr lang="en-US" sz="1200" dirty="0" smtClean="0">
                <a:solidFill>
                  <a:srgbClr val="000000"/>
                </a:solidFill>
                <a:latin typeface="Arial"/>
              </a:rPr>
              <a:t> jet-like structure  developed.</a:t>
            </a:r>
          </a:p>
          <a:p>
            <a:pPr marL="180975" indent="-180975" fontAlgn="auto">
              <a:spcBef>
                <a:spcPts val="0"/>
              </a:spcBef>
              <a:spcAft>
                <a:spcPts val="0"/>
              </a:spcAft>
              <a:buFont typeface="Arial" pitchFamily="34" charset="0"/>
              <a:buChar char="•"/>
            </a:pPr>
            <a:r>
              <a:rPr lang="en-US" sz="1200" dirty="0" smtClean="0">
                <a:solidFill>
                  <a:srgbClr val="000000"/>
                </a:solidFill>
                <a:latin typeface="Arial"/>
              </a:rPr>
              <a:t>Higher and more localized </a:t>
            </a:r>
            <a:r>
              <a:rPr lang="en-US" sz="1200" dirty="0" err="1" smtClean="0">
                <a:solidFill>
                  <a:srgbClr val="000000"/>
                </a:solidFill>
                <a:latin typeface="Arial"/>
              </a:rPr>
              <a:t>retropulsive</a:t>
            </a:r>
            <a:r>
              <a:rPr lang="en-US" sz="1200" dirty="0" smtClean="0">
                <a:solidFill>
                  <a:srgbClr val="000000"/>
                </a:solidFill>
                <a:latin typeface="Arial"/>
              </a:rPr>
              <a:t> velocities were predicted at the peak of the ACW.</a:t>
            </a:r>
            <a:endParaRPr lang="en-US" sz="1200" dirty="0">
              <a:solidFill>
                <a:srgbClr val="000000"/>
              </a:solidFill>
              <a:latin typeface="Arial"/>
            </a:endParaRPr>
          </a:p>
        </p:txBody>
      </p:sp>
      <p:sp>
        <p:nvSpPr>
          <p:cNvPr id="23" name="Oval 22"/>
          <p:cNvSpPr/>
          <p:nvPr/>
        </p:nvSpPr>
        <p:spPr>
          <a:xfrm>
            <a:off x="4978400" y="2404533"/>
            <a:ext cx="519289" cy="5531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4" name="Oval 23"/>
          <p:cNvSpPr/>
          <p:nvPr/>
        </p:nvSpPr>
        <p:spPr>
          <a:xfrm>
            <a:off x="3098800" y="4419600"/>
            <a:ext cx="519289" cy="5531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Tree>
    <p:extLst>
      <p:ext uri="{BB962C8B-B14F-4D97-AF65-F5344CB8AC3E}">
        <p14:creationId xmlns:p14="http://schemas.microsoft.com/office/powerpoint/2010/main" val="311198428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tIns="45720" bIns="45720" anchor="ctr"/>
          <a:lstStyle/>
          <a:p>
            <a:pPr algn="ctr"/>
            <a:r>
              <a:rPr lang="en-US" dirty="0" smtClean="0">
                <a:solidFill>
                  <a:schemeClr val="accent2"/>
                </a:solidFill>
                <a:ea typeface="宋体"/>
                <a:cs typeface="Times New Roman" pitchFamily="18" charset="0"/>
              </a:rPr>
              <a:t>Carrot disintegration</a:t>
            </a:r>
          </a:p>
        </p:txBody>
      </p:sp>
      <p:graphicFrame>
        <p:nvGraphicFramePr>
          <p:cNvPr id="4098" name="Object 10"/>
          <p:cNvGraphicFramePr>
            <a:graphicFrameLocks noGrp="1" noChangeAspect="1"/>
          </p:cNvGraphicFramePr>
          <p:nvPr>
            <p:ph sz="half" idx="2"/>
            <p:extLst/>
          </p:nvPr>
        </p:nvGraphicFramePr>
        <p:xfrm>
          <a:off x="4526355" y="1447800"/>
          <a:ext cx="4512494" cy="3486150"/>
        </p:xfrm>
        <a:graphic>
          <a:graphicData uri="http://schemas.openxmlformats.org/presentationml/2006/ole">
            <mc:AlternateContent xmlns:mc="http://schemas.openxmlformats.org/markup-compatibility/2006">
              <mc:Choice xmlns:v="urn:schemas-microsoft-com:vml" Requires="v">
                <p:oleObj spid="_x0000_s1042" name="Chart" r:id="rId4" imgW="6832600" imgH="5168900" progId="Excel.Sheet.8">
                  <p:embed/>
                </p:oleObj>
              </mc:Choice>
              <mc:Fallback>
                <p:oleObj name="Chart" r:id="rId4" imgW="6832600" imgH="5168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355" y="1447800"/>
                        <a:ext cx="4512494" cy="3486150"/>
                      </a:xfrm>
                      <a:prstGeom prst="rect">
                        <a:avLst/>
                      </a:prstGeom>
                      <a:noFill/>
                      <a:ln>
                        <a:noFill/>
                      </a:ln>
                      <a:effectLst/>
                      <a:extLst/>
                    </p:spPr>
                  </p:pic>
                </p:oleObj>
              </mc:Fallback>
            </mc:AlternateContent>
          </a:graphicData>
        </a:graphic>
      </p:graphicFrame>
      <p:sp>
        <p:nvSpPr>
          <p:cNvPr id="854020" name="Rectangle 4"/>
          <p:cNvSpPr>
            <a:spLocks noChangeArrowheads="1"/>
          </p:cNvSpPr>
          <p:nvPr/>
        </p:nvSpPr>
        <p:spPr bwMode="auto">
          <a:xfrm>
            <a:off x="228600" y="5462588"/>
            <a:ext cx="8610600" cy="762000"/>
          </a:xfrm>
          <a:prstGeom prst="rect">
            <a:avLst/>
          </a:prstGeom>
          <a:noFill/>
          <a:ln w="9525" algn="ctr">
            <a:noFill/>
            <a:miter lim="800000"/>
            <a:headEnd/>
            <a:tailEnd/>
          </a:ln>
        </p:spPr>
        <p:txBody>
          <a:bodyPr/>
          <a:lstStyle/>
          <a:p>
            <a:pPr marL="168275" indent="-168275" eaLnBrk="0" hangingPunct="0">
              <a:lnSpc>
                <a:spcPct val="120000"/>
              </a:lnSpc>
              <a:spcBef>
                <a:spcPct val="50000"/>
              </a:spcBef>
              <a:buClr>
                <a:srgbClr val="FFCC00"/>
              </a:buClr>
              <a:buFontTx/>
              <a:buChar char="•"/>
            </a:pPr>
            <a:r>
              <a:rPr lang="en-US" sz="2000">
                <a:solidFill>
                  <a:srgbClr val="FFFFFF"/>
                </a:solidFill>
                <a:latin typeface="Arial"/>
                <a:ea typeface="宋体"/>
                <a:cs typeface="Times New Roman" pitchFamily="18" charset="0"/>
              </a:rPr>
              <a:t>The different profiles are a result of competition among </a:t>
            </a:r>
            <a:r>
              <a:rPr lang="en-US" sz="2000" u="sng">
                <a:solidFill>
                  <a:srgbClr val="FFCC00"/>
                </a:solidFill>
                <a:latin typeface="Arial"/>
                <a:ea typeface="宋体"/>
                <a:cs typeface="Times New Roman" pitchFamily="18" charset="0"/>
              </a:rPr>
              <a:t>surface erosion</a:t>
            </a:r>
            <a:r>
              <a:rPr lang="en-US" sz="2000">
                <a:solidFill>
                  <a:srgbClr val="FFFFFF"/>
                </a:solidFill>
                <a:latin typeface="Arial"/>
                <a:ea typeface="宋体"/>
                <a:cs typeface="Times New Roman" pitchFamily="18" charset="0"/>
              </a:rPr>
              <a:t>, </a:t>
            </a:r>
            <a:r>
              <a:rPr lang="en-US" sz="2000" u="sng">
                <a:solidFill>
                  <a:srgbClr val="FFCC00"/>
                </a:solidFill>
                <a:latin typeface="Arial"/>
                <a:ea typeface="宋体"/>
                <a:cs typeface="Times New Roman" pitchFamily="18" charset="0"/>
              </a:rPr>
              <a:t>texture softening</a:t>
            </a:r>
            <a:r>
              <a:rPr lang="en-US" sz="2000">
                <a:solidFill>
                  <a:srgbClr val="FFFFFF"/>
                </a:solidFill>
                <a:latin typeface="Arial"/>
                <a:ea typeface="宋体"/>
                <a:cs typeface="Times New Roman" pitchFamily="18" charset="0"/>
              </a:rPr>
              <a:t> and </a:t>
            </a:r>
            <a:r>
              <a:rPr lang="en-US" sz="2000" u="sng">
                <a:solidFill>
                  <a:srgbClr val="FFCC00"/>
                </a:solidFill>
                <a:latin typeface="Arial"/>
                <a:ea typeface="宋体"/>
                <a:cs typeface="Times New Roman" pitchFamily="18" charset="0"/>
              </a:rPr>
              <a:t>absorption of gastric juice</a:t>
            </a:r>
          </a:p>
        </p:txBody>
      </p:sp>
      <p:sp>
        <p:nvSpPr>
          <p:cNvPr id="4104" name="Rectangle 6"/>
          <p:cNvSpPr>
            <a:spLocks noChangeArrowheads="1"/>
          </p:cNvSpPr>
          <p:nvPr/>
        </p:nvSpPr>
        <p:spPr bwMode="auto">
          <a:xfrm>
            <a:off x="304800" y="4933950"/>
            <a:ext cx="4724400" cy="704850"/>
          </a:xfrm>
          <a:prstGeom prst="rect">
            <a:avLst/>
          </a:prstGeom>
          <a:noFill/>
          <a:ln w="9525" algn="ctr">
            <a:noFill/>
            <a:miter lim="800000"/>
            <a:headEnd/>
            <a:tailEnd/>
          </a:ln>
        </p:spPr>
        <p:txBody>
          <a:bodyPr/>
          <a:lstStyle/>
          <a:p>
            <a:pPr marL="168275" indent="-168275" eaLnBrk="0" hangingPunct="0">
              <a:lnSpc>
                <a:spcPct val="110000"/>
              </a:lnSpc>
              <a:spcBef>
                <a:spcPct val="50000"/>
              </a:spcBef>
              <a:buClr>
                <a:srgbClr val="FFCC00"/>
              </a:buClr>
              <a:buFontTx/>
              <a:buChar char="•"/>
            </a:pPr>
            <a:endParaRPr lang="en-US" sz="2000">
              <a:solidFill>
                <a:srgbClr val="FFFFFF"/>
              </a:solidFill>
              <a:latin typeface="Arial"/>
              <a:ea typeface="宋体"/>
              <a:cs typeface="Times New Roman" pitchFamily="18" charset="0"/>
            </a:endParaRPr>
          </a:p>
        </p:txBody>
      </p:sp>
      <p:sp>
        <p:nvSpPr>
          <p:cNvPr id="854023" name="Rectangle 7"/>
          <p:cNvSpPr>
            <a:spLocks noChangeArrowheads="1"/>
          </p:cNvSpPr>
          <p:nvPr/>
        </p:nvSpPr>
        <p:spPr bwMode="auto">
          <a:xfrm>
            <a:off x="4648200" y="4845050"/>
            <a:ext cx="4114800" cy="641350"/>
          </a:xfrm>
          <a:prstGeom prst="rect">
            <a:avLst/>
          </a:prstGeom>
          <a:noFill/>
          <a:ln w="9525" algn="ctr">
            <a:noFill/>
            <a:miter lim="800000"/>
            <a:headEnd/>
            <a:tailEnd/>
          </a:ln>
        </p:spPr>
        <p:txBody>
          <a:bodyPr>
            <a:spAutoFit/>
          </a:bodyPr>
          <a:lstStyle/>
          <a:p>
            <a:r>
              <a:rPr lang="en-US" b="1">
                <a:solidFill>
                  <a:srgbClr val="FFFF00"/>
                </a:solidFill>
                <a:latin typeface="Arial"/>
                <a:ea typeface="宋体"/>
                <a:cs typeface="宋体"/>
              </a:rPr>
              <a:t>Hardness of carrot in gastric juice (n=8)</a:t>
            </a:r>
          </a:p>
        </p:txBody>
      </p:sp>
      <p:sp>
        <p:nvSpPr>
          <p:cNvPr id="854024" name="Rectangle 8"/>
          <p:cNvSpPr>
            <a:spLocks noChangeArrowheads="1"/>
          </p:cNvSpPr>
          <p:nvPr/>
        </p:nvSpPr>
        <p:spPr bwMode="auto">
          <a:xfrm>
            <a:off x="457200" y="4813300"/>
            <a:ext cx="8153400" cy="977900"/>
          </a:xfrm>
          <a:prstGeom prst="rect">
            <a:avLst/>
          </a:prstGeom>
          <a:noFill/>
          <a:ln w="9525" algn="ctr">
            <a:noFill/>
            <a:miter lim="800000"/>
            <a:headEnd/>
            <a:tailEnd/>
          </a:ln>
        </p:spPr>
        <p:txBody>
          <a:bodyPr/>
          <a:lstStyle/>
          <a:p>
            <a:pPr marL="342900" indent="-342900">
              <a:spcBef>
                <a:spcPct val="20000"/>
              </a:spcBef>
              <a:buClr>
                <a:srgbClr val="FFCC00"/>
              </a:buClr>
              <a:buFontTx/>
              <a:buChar char="•"/>
            </a:pPr>
            <a:endParaRPr lang="en-US" sz="2000">
              <a:solidFill>
                <a:srgbClr val="FFFFFF"/>
              </a:solidFill>
              <a:latin typeface="Arial"/>
              <a:ea typeface="宋体"/>
              <a:cs typeface="Times New Roman" pitchFamily="18" charset="0"/>
            </a:endParaRPr>
          </a:p>
        </p:txBody>
      </p:sp>
      <p:sp>
        <p:nvSpPr>
          <p:cNvPr id="854025" name="Rectangle 9"/>
          <p:cNvSpPr>
            <a:spLocks noChangeArrowheads="1"/>
          </p:cNvSpPr>
          <p:nvPr/>
        </p:nvSpPr>
        <p:spPr bwMode="auto">
          <a:xfrm>
            <a:off x="457200" y="4845050"/>
            <a:ext cx="4114800" cy="641350"/>
          </a:xfrm>
          <a:prstGeom prst="rect">
            <a:avLst/>
          </a:prstGeom>
          <a:noFill/>
          <a:ln w="9525" algn="ctr">
            <a:noFill/>
            <a:miter lim="800000"/>
            <a:headEnd/>
            <a:tailEnd/>
          </a:ln>
        </p:spPr>
        <p:txBody>
          <a:bodyPr>
            <a:spAutoFit/>
          </a:bodyPr>
          <a:lstStyle/>
          <a:p>
            <a:r>
              <a:rPr lang="en-US" b="1">
                <a:solidFill>
                  <a:srgbClr val="FFFF00"/>
                </a:solidFill>
                <a:latin typeface="Arial"/>
                <a:ea typeface="宋体"/>
                <a:cs typeface="宋体"/>
              </a:rPr>
              <a:t>Disintegration profiles of carrot (n=6)</a:t>
            </a:r>
          </a:p>
        </p:txBody>
      </p:sp>
      <p:graphicFrame>
        <p:nvGraphicFramePr>
          <p:cNvPr id="4099" name="Object 15"/>
          <p:cNvGraphicFramePr>
            <a:graphicFrameLocks noGrp="1" noChangeAspect="1"/>
          </p:cNvGraphicFramePr>
          <p:nvPr>
            <p:ph sz="half" idx="1"/>
            <p:extLst/>
          </p:nvPr>
        </p:nvGraphicFramePr>
        <p:xfrm>
          <a:off x="0" y="1447800"/>
          <a:ext cx="4494850" cy="3486150"/>
        </p:xfrm>
        <a:graphic>
          <a:graphicData uri="http://schemas.openxmlformats.org/presentationml/2006/ole">
            <mc:AlternateContent xmlns:mc="http://schemas.openxmlformats.org/markup-compatibility/2006">
              <mc:Choice xmlns:v="urn:schemas-microsoft-com:vml" Requires="v">
                <p:oleObj spid="_x0000_s1043" name="Chart" r:id="rId6" imgW="7035800" imgH="5765800" progId="Excel.Sheet.8">
                  <p:embed/>
                </p:oleObj>
              </mc:Choice>
              <mc:Fallback>
                <p:oleObj name="Chart" r:id="rId6" imgW="7035800" imgH="57658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4494850" cy="3486150"/>
                      </a:xfrm>
                      <a:prstGeom prst="rect">
                        <a:avLst/>
                      </a:prstGeom>
                      <a:noFill/>
                      <a:extLst/>
                    </p:spPr>
                  </p:pic>
                </p:oleObj>
              </mc:Fallback>
            </mc:AlternateContent>
          </a:graphicData>
        </a:graphic>
      </p:graphicFrame>
      <p:sp>
        <p:nvSpPr>
          <p:cNvPr id="854032" name="Text Box 16"/>
          <p:cNvSpPr txBox="1">
            <a:spLocks noChangeArrowheads="1"/>
          </p:cNvSpPr>
          <p:nvPr/>
        </p:nvSpPr>
        <p:spPr bwMode="auto">
          <a:xfrm>
            <a:off x="4724400" y="2025650"/>
            <a:ext cx="228600" cy="488950"/>
          </a:xfrm>
          <a:prstGeom prst="rect">
            <a:avLst/>
          </a:prstGeom>
          <a:solidFill>
            <a:schemeClr val="tx2"/>
          </a:solidFill>
          <a:ln w="9525" algn="ctr">
            <a:noFill/>
            <a:miter lim="800000"/>
            <a:headEnd/>
            <a:tailEnd/>
          </a:ln>
        </p:spPr>
        <p:txBody>
          <a:bodyPr>
            <a:spAutoFit/>
          </a:bodyPr>
          <a:lstStyle/>
          <a:p>
            <a:pPr algn="ctr">
              <a:spcBef>
                <a:spcPct val="50000"/>
              </a:spcBef>
            </a:pPr>
            <a:endParaRPr lang="en-US" sz="2600">
              <a:solidFill>
                <a:srgbClr val="000000"/>
              </a:solidFill>
              <a:latin typeface="Arial"/>
            </a:endParaRPr>
          </a:p>
        </p:txBody>
      </p:sp>
    </p:spTree>
    <p:extLst>
      <p:ext uri="{BB962C8B-B14F-4D97-AF65-F5344CB8AC3E}">
        <p14:creationId xmlns:p14="http://schemas.microsoft.com/office/powerpoint/2010/main" val="4172788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p:txBody>
          <a:bodyPr/>
          <a:lstStyle/>
          <a:p>
            <a:r>
              <a:rPr lang="en-US" sz="4000" dirty="0">
                <a:solidFill>
                  <a:srgbClr val="FFCC00"/>
                </a:solidFill>
                <a:cs typeface="Times New Roman" pitchFamily="18" charset="0"/>
              </a:rPr>
              <a:t>Human Gastric Simulator (</a:t>
            </a:r>
            <a:r>
              <a:rPr lang="en-US" sz="4000" dirty="0" smtClean="0">
                <a:solidFill>
                  <a:srgbClr val="FFCC00"/>
                </a:solidFill>
                <a:cs typeface="Times New Roman" pitchFamily="18" charset="0"/>
              </a:rPr>
              <a:t>HGS-1)</a:t>
            </a:r>
            <a:r>
              <a:rPr lang="en-US" dirty="0" smtClean="0">
                <a:solidFill>
                  <a:schemeClr val="accent2"/>
                </a:solidFill>
              </a:rPr>
              <a:t> </a:t>
            </a:r>
            <a:endParaRPr lang="en-US" dirty="0">
              <a:solidFill>
                <a:schemeClr val="accent2"/>
              </a:solidFill>
            </a:endParaRPr>
          </a:p>
        </p:txBody>
      </p:sp>
      <p:sp>
        <p:nvSpPr>
          <p:cNvPr id="3" name="TextBox 2"/>
          <p:cNvSpPr txBox="1"/>
          <p:nvPr/>
        </p:nvSpPr>
        <p:spPr>
          <a:xfrm>
            <a:off x="7381979" y="6495492"/>
            <a:ext cx="1762021" cy="369332"/>
          </a:xfrm>
          <a:prstGeom prst="rect">
            <a:avLst/>
          </a:prstGeom>
          <a:noFill/>
        </p:spPr>
        <p:txBody>
          <a:bodyPr wrap="none" rtlCol="0">
            <a:spAutoFit/>
          </a:bodyPr>
          <a:lstStyle/>
          <a:p>
            <a:pPr fontAlgn="auto">
              <a:spcBef>
                <a:spcPts val="0"/>
              </a:spcBef>
              <a:spcAft>
                <a:spcPts val="0"/>
              </a:spcAft>
            </a:pPr>
            <a:r>
              <a:rPr lang="en-US" dirty="0" smtClean="0">
                <a:solidFill>
                  <a:srgbClr val="FFFFFF"/>
                </a:solidFill>
                <a:latin typeface="Arial"/>
              </a:rPr>
              <a:t>Patent Pending</a:t>
            </a:r>
            <a:endParaRPr lang="en-US" dirty="0">
              <a:solidFill>
                <a:srgbClr val="FFFFFF"/>
              </a:solidFill>
              <a:latin typeface="Arial"/>
            </a:endParaRPr>
          </a:p>
        </p:txBody>
      </p:sp>
      <p:pic>
        <p:nvPicPr>
          <p:cNvPr id="13314" name="Picture 2" descr="C:\Users\Paul\Desktop\GI_Talk\PhinneyHGS.jp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354638"/>
            <a:ext cx="6629400" cy="5140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3182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685800" y="130175"/>
            <a:ext cx="7772400" cy="2101850"/>
          </a:xfrm>
        </p:spPr>
        <p:txBody>
          <a:bodyPr/>
          <a:lstStyle/>
          <a:p>
            <a:pPr algn="ctr" eaLnBrk="1" fontAlgn="auto" hangingPunct="1">
              <a:spcAft>
                <a:spcPts val="0"/>
              </a:spcAft>
              <a:defRPr/>
            </a:pPr>
            <a:r>
              <a:rPr lang="en-US" dirty="0"/>
              <a:t>Foraging to Farming to Food Science and Engineering</a:t>
            </a:r>
          </a:p>
        </p:txBody>
      </p:sp>
      <p:sp>
        <p:nvSpPr>
          <p:cNvPr id="43" name="Slide Number Placeholder 4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AEBCC1-AED6-4C76-89C8-A41BBAED558F}" type="slidenum">
              <a:rPr lang="en-US" altLang="en-US">
                <a:solidFill>
                  <a:schemeClr val="tx2"/>
                </a:solidFill>
                <a:latin typeface="Corbel" panose="020B0503020204020204" pitchFamily="34" charset="0"/>
              </a:rPr>
              <a:pPr eaLnBrk="1" hangingPunct="1"/>
              <a:t>6</a:t>
            </a:fld>
            <a:endParaRPr lang="en-US" altLang="en-US">
              <a:solidFill>
                <a:schemeClr val="tx2"/>
              </a:solidFill>
              <a:latin typeface="Corbel" panose="020B0503020204020204" pitchFamily="34" charset="0"/>
            </a:endParaRPr>
          </a:p>
        </p:txBody>
      </p:sp>
      <p:sp>
        <p:nvSpPr>
          <p:cNvPr id="10243" name="Text Box 1030"/>
          <p:cNvSpPr txBox="1">
            <a:spLocks noChangeArrowheads="1"/>
          </p:cNvSpPr>
          <p:nvPr/>
        </p:nvSpPr>
        <p:spPr bwMode="auto">
          <a:xfrm rot="-5400000">
            <a:off x="-1458913" y="3211513"/>
            <a:ext cx="428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Corbel" panose="020B0503020204020204" pitchFamily="34" charset="0"/>
              </a:rPr>
              <a:t>World’s population (billions)</a:t>
            </a:r>
          </a:p>
        </p:txBody>
      </p:sp>
      <p:sp>
        <p:nvSpPr>
          <p:cNvPr id="10244" name="Text Box 1062"/>
          <p:cNvSpPr txBox="1">
            <a:spLocks noChangeArrowheads="1"/>
          </p:cNvSpPr>
          <p:nvPr/>
        </p:nvSpPr>
        <p:spPr bwMode="auto">
          <a:xfrm>
            <a:off x="7391400" y="4191000"/>
            <a:ext cx="175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Introduction of Food Science and Engineering</a:t>
            </a:r>
          </a:p>
        </p:txBody>
      </p:sp>
      <p:grpSp>
        <p:nvGrpSpPr>
          <p:cNvPr id="10245" name="Group 1073"/>
          <p:cNvGrpSpPr>
            <a:grpSpLocks/>
          </p:cNvGrpSpPr>
          <p:nvPr/>
        </p:nvGrpSpPr>
        <p:grpSpPr bwMode="auto">
          <a:xfrm>
            <a:off x="685800" y="2209800"/>
            <a:ext cx="8245475" cy="4343400"/>
            <a:chOff x="432" y="1392"/>
            <a:chExt cx="5194" cy="2736"/>
          </a:xfrm>
        </p:grpSpPr>
        <p:sp>
          <p:nvSpPr>
            <p:cNvPr id="10247" name="Line 1028"/>
            <p:cNvSpPr>
              <a:spLocks noChangeShapeType="1"/>
            </p:cNvSpPr>
            <p:nvPr/>
          </p:nvSpPr>
          <p:spPr bwMode="auto">
            <a:xfrm>
              <a:off x="816" y="1584"/>
              <a:ext cx="0" cy="20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48" name="Line 1029"/>
            <p:cNvSpPr>
              <a:spLocks noChangeShapeType="1"/>
            </p:cNvSpPr>
            <p:nvPr/>
          </p:nvSpPr>
          <p:spPr bwMode="auto">
            <a:xfrm>
              <a:off x="816" y="3600"/>
              <a:ext cx="41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49" name="Text Box 1031"/>
            <p:cNvSpPr txBox="1">
              <a:spLocks noChangeArrowheads="1"/>
            </p:cNvSpPr>
            <p:nvPr/>
          </p:nvSpPr>
          <p:spPr bwMode="auto">
            <a:xfrm>
              <a:off x="432" y="3600"/>
              <a:ext cx="14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4 million yrs ago</a:t>
              </a:r>
            </a:p>
          </p:txBody>
        </p:sp>
        <p:sp>
          <p:nvSpPr>
            <p:cNvPr id="10250" name="Text Box 1032"/>
            <p:cNvSpPr txBox="1">
              <a:spLocks noChangeArrowheads="1"/>
            </p:cNvSpPr>
            <p:nvPr/>
          </p:nvSpPr>
          <p:spPr bwMode="auto">
            <a:xfrm>
              <a:off x="4704" y="3600"/>
              <a:ext cx="5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2010</a:t>
              </a:r>
            </a:p>
          </p:txBody>
        </p:sp>
        <p:sp>
          <p:nvSpPr>
            <p:cNvPr id="10251" name="Text Box 1033"/>
            <p:cNvSpPr txBox="1">
              <a:spLocks noChangeArrowheads="1"/>
            </p:cNvSpPr>
            <p:nvPr/>
          </p:nvSpPr>
          <p:spPr bwMode="auto">
            <a:xfrm>
              <a:off x="4128" y="3600"/>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1900</a:t>
              </a:r>
            </a:p>
          </p:txBody>
        </p:sp>
        <p:sp>
          <p:nvSpPr>
            <p:cNvPr id="10252" name="Text Box 1034"/>
            <p:cNvSpPr txBox="1">
              <a:spLocks noChangeArrowheads="1"/>
            </p:cNvSpPr>
            <p:nvPr/>
          </p:nvSpPr>
          <p:spPr bwMode="auto">
            <a:xfrm>
              <a:off x="1968" y="3600"/>
              <a:ext cx="1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10,000 yrs ago</a:t>
              </a:r>
            </a:p>
          </p:txBody>
        </p:sp>
        <p:sp>
          <p:nvSpPr>
            <p:cNvPr id="10253" name="Text Box 1035"/>
            <p:cNvSpPr txBox="1">
              <a:spLocks noChangeArrowheads="1"/>
            </p:cNvSpPr>
            <p:nvPr/>
          </p:nvSpPr>
          <p:spPr bwMode="auto">
            <a:xfrm>
              <a:off x="3600" y="3600"/>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1800</a:t>
              </a:r>
            </a:p>
          </p:txBody>
        </p:sp>
        <p:sp>
          <p:nvSpPr>
            <p:cNvPr id="10254" name="Text Box 1036"/>
            <p:cNvSpPr txBox="1">
              <a:spLocks noChangeArrowheads="1"/>
            </p:cNvSpPr>
            <p:nvPr/>
          </p:nvSpPr>
          <p:spPr bwMode="auto">
            <a:xfrm>
              <a:off x="624" y="3071"/>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Corbel" panose="020B0503020204020204" pitchFamily="34" charset="0"/>
                </a:rPr>
                <a:t>1</a:t>
              </a:r>
            </a:p>
          </p:txBody>
        </p:sp>
        <p:sp>
          <p:nvSpPr>
            <p:cNvPr id="10255" name="Text Box 1037"/>
            <p:cNvSpPr txBox="1">
              <a:spLocks noChangeArrowheads="1"/>
            </p:cNvSpPr>
            <p:nvPr/>
          </p:nvSpPr>
          <p:spPr bwMode="auto">
            <a:xfrm>
              <a:off x="624" y="2687"/>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Corbel" panose="020B0503020204020204" pitchFamily="34" charset="0"/>
                </a:rPr>
                <a:t>2</a:t>
              </a:r>
            </a:p>
          </p:txBody>
        </p:sp>
        <p:sp>
          <p:nvSpPr>
            <p:cNvPr id="10256" name="Text Box 1038"/>
            <p:cNvSpPr txBox="1">
              <a:spLocks noChangeArrowheads="1"/>
            </p:cNvSpPr>
            <p:nvPr/>
          </p:nvSpPr>
          <p:spPr bwMode="auto">
            <a:xfrm>
              <a:off x="624" y="2255"/>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Corbel" panose="020B0503020204020204" pitchFamily="34" charset="0"/>
                </a:rPr>
                <a:t>3</a:t>
              </a:r>
            </a:p>
          </p:txBody>
        </p:sp>
        <p:sp>
          <p:nvSpPr>
            <p:cNvPr id="10257" name="Text Box 1039"/>
            <p:cNvSpPr txBox="1">
              <a:spLocks noChangeArrowheads="1"/>
            </p:cNvSpPr>
            <p:nvPr/>
          </p:nvSpPr>
          <p:spPr bwMode="auto">
            <a:xfrm>
              <a:off x="624" y="1823"/>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Corbel" panose="020B0503020204020204" pitchFamily="34" charset="0"/>
                </a:rPr>
                <a:t>4</a:t>
              </a:r>
            </a:p>
          </p:txBody>
        </p:sp>
        <p:sp>
          <p:nvSpPr>
            <p:cNvPr id="10258" name="Text Box 1040"/>
            <p:cNvSpPr txBox="1">
              <a:spLocks noChangeArrowheads="1"/>
            </p:cNvSpPr>
            <p:nvPr/>
          </p:nvSpPr>
          <p:spPr bwMode="auto">
            <a:xfrm>
              <a:off x="624" y="1439"/>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latin typeface="Corbel" panose="020B0503020204020204" pitchFamily="34" charset="0"/>
                </a:rPr>
                <a:t>5</a:t>
              </a:r>
            </a:p>
          </p:txBody>
        </p:sp>
        <p:sp>
          <p:nvSpPr>
            <p:cNvPr id="10259" name="Line 1041"/>
            <p:cNvSpPr>
              <a:spLocks noChangeShapeType="1"/>
            </p:cNvSpPr>
            <p:nvPr/>
          </p:nvSpPr>
          <p:spPr bwMode="auto">
            <a:xfrm flipV="1">
              <a:off x="864" y="3264"/>
              <a:ext cx="3216" cy="4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60" name="Freeform 1042"/>
            <p:cNvSpPr>
              <a:spLocks/>
            </p:cNvSpPr>
            <p:nvPr/>
          </p:nvSpPr>
          <p:spPr bwMode="auto">
            <a:xfrm>
              <a:off x="4080" y="1632"/>
              <a:ext cx="768" cy="1632"/>
            </a:xfrm>
            <a:custGeom>
              <a:avLst/>
              <a:gdLst>
                <a:gd name="T0" fmla="*/ 0 w 768"/>
                <a:gd name="T1" fmla="*/ 1632 h 1632"/>
                <a:gd name="T2" fmla="*/ 336 w 768"/>
                <a:gd name="T3" fmla="*/ 1488 h 1632"/>
                <a:gd name="T4" fmla="*/ 528 w 768"/>
                <a:gd name="T5" fmla="*/ 1248 h 1632"/>
                <a:gd name="T6" fmla="*/ 672 w 768"/>
                <a:gd name="T7" fmla="*/ 768 h 1632"/>
                <a:gd name="T8" fmla="*/ 720 w 768"/>
                <a:gd name="T9" fmla="*/ 336 h 1632"/>
                <a:gd name="T10" fmla="*/ 768 w 768"/>
                <a:gd name="T11" fmla="*/ 0 h 1632"/>
                <a:gd name="T12" fmla="*/ 0 60000 65536"/>
                <a:gd name="T13" fmla="*/ 0 60000 65536"/>
                <a:gd name="T14" fmla="*/ 0 60000 65536"/>
                <a:gd name="T15" fmla="*/ 0 60000 65536"/>
                <a:gd name="T16" fmla="*/ 0 60000 65536"/>
                <a:gd name="T17" fmla="*/ 0 60000 65536"/>
                <a:gd name="T18" fmla="*/ 0 w 768"/>
                <a:gd name="T19" fmla="*/ 0 h 1632"/>
                <a:gd name="T20" fmla="*/ 768 w 768"/>
                <a:gd name="T21" fmla="*/ 1632 h 1632"/>
              </a:gdLst>
              <a:ahLst/>
              <a:cxnLst>
                <a:cxn ang="T12">
                  <a:pos x="T0" y="T1"/>
                </a:cxn>
                <a:cxn ang="T13">
                  <a:pos x="T2" y="T3"/>
                </a:cxn>
                <a:cxn ang="T14">
                  <a:pos x="T4" y="T5"/>
                </a:cxn>
                <a:cxn ang="T15">
                  <a:pos x="T6" y="T7"/>
                </a:cxn>
                <a:cxn ang="T16">
                  <a:pos x="T8" y="T9"/>
                </a:cxn>
                <a:cxn ang="T17">
                  <a:pos x="T10" y="T11"/>
                </a:cxn>
              </a:cxnLst>
              <a:rect l="T18" t="T19" r="T20" b="T21"/>
              <a:pathLst>
                <a:path w="768" h="1632">
                  <a:moveTo>
                    <a:pt x="0" y="1632"/>
                  </a:moveTo>
                  <a:cubicBezTo>
                    <a:pt x="124" y="1592"/>
                    <a:pt x="248" y="1552"/>
                    <a:pt x="336" y="1488"/>
                  </a:cubicBezTo>
                  <a:cubicBezTo>
                    <a:pt x="424" y="1424"/>
                    <a:pt x="472" y="1368"/>
                    <a:pt x="528" y="1248"/>
                  </a:cubicBezTo>
                  <a:cubicBezTo>
                    <a:pt x="584" y="1128"/>
                    <a:pt x="640" y="920"/>
                    <a:pt x="672" y="768"/>
                  </a:cubicBezTo>
                  <a:cubicBezTo>
                    <a:pt x="704" y="616"/>
                    <a:pt x="704" y="464"/>
                    <a:pt x="720" y="336"/>
                  </a:cubicBezTo>
                  <a:cubicBezTo>
                    <a:pt x="736" y="208"/>
                    <a:pt x="760" y="56"/>
                    <a:pt x="768"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0261" name="Text Box 1043"/>
            <p:cNvSpPr txBox="1">
              <a:spLocks noChangeArrowheads="1"/>
            </p:cNvSpPr>
            <p:nvPr/>
          </p:nvSpPr>
          <p:spPr bwMode="auto">
            <a:xfrm>
              <a:off x="3696" y="2976"/>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1850</a:t>
              </a:r>
            </a:p>
          </p:txBody>
        </p:sp>
        <p:sp>
          <p:nvSpPr>
            <p:cNvPr id="10262" name="Text Box 1045"/>
            <p:cNvSpPr txBox="1">
              <a:spLocks noChangeArrowheads="1"/>
            </p:cNvSpPr>
            <p:nvPr/>
          </p:nvSpPr>
          <p:spPr bwMode="auto">
            <a:xfrm>
              <a:off x="4032" y="2688"/>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1930</a:t>
              </a:r>
            </a:p>
          </p:txBody>
        </p:sp>
        <p:sp>
          <p:nvSpPr>
            <p:cNvPr id="10263" name="Text Box 1046"/>
            <p:cNvSpPr txBox="1">
              <a:spLocks noChangeArrowheads="1"/>
            </p:cNvSpPr>
            <p:nvPr/>
          </p:nvSpPr>
          <p:spPr bwMode="auto">
            <a:xfrm>
              <a:off x="4176" y="2256"/>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1960</a:t>
              </a:r>
            </a:p>
          </p:txBody>
        </p:sp>
        <p:sp>
          <p:nvSpPr>
            <p:cNvPr id="10264" name="Text Box 1047"/>
            <p:cNvSpPr txBox="1">
              <a:spLocks noChangeArrowheads="1"/>
            </p:cNvSpPr>
            <p:nvPr/>
          </p:nvSpPr>
          <p:spPr bwMode="auto">
            <a:xfrm>
              <a:off x="4224" y="182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1975</a:t>
              </a:r>
            </a:p>
          </p:txBody>
        </p:sp>
        <p:sp>
          <p:nvSpPr>
            <p:cNvPr id="10265" name="Text Box 1048"/>
            <p:cNvSpPr txBox="1">
              <a:spLocks noChangeArrowheads="1"/>
            </p:cNvSpPr>
            <p:nvPr/>
          </p:nvSpPr>
          <p:spPr bwMode="auto">
            <a:xfrm>
              <a:off x="4272" y="1392"/>
              <a:ext cx="50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2010</a:t>
              </a:r>
            </a:p>
          </p:txBody>
        </p:sp>
        <p:sp>
          <p:nvSpPr>
            <p:cNvPr id="10266" name="Oval 1049"/>
            <p:cNvSpPr>
              <a:spLocks noChangeArrowheads="1"/>
            </p:cNvSpPr>
            <p:nvPr/>
          </p:nvSpPr>
          <p:spPr bwMode="auto">
            <a:xfrm>
              <a:off x="4176" y="3168"/>
              <a:ext cx="96" cy="96"/>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orbel" panose="020B0503020204020204" pitchFamily="34" charset="0"/>
              </a:endParaRPr>
            </a:p>
          </p:txBody>
        </p:sp>
        <p:sp>
          <p:nvSpPr>
            <p:cNvPr id="10267" name="Oval 1050"/>
            <p:cNvSpPr>
              <a:spLocks noChangeArrowheads="1"/>
            </p:cNvSpPr>
            <p:nvPr/>
          </p:nvSpPr>
          <p:spPr bwMode="auto">
            <a:xfrm>
              <a:off x="4560" y="2784"/>
              <a:ext cx="96" cy="96"/>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orbel" panose="020B0503020204020204" pitchFamily="34" charset="0"/>
              </a:endParaRPr>
            </a:p>
          </p:txBody>
        </p:sp>
        <p:sp>
          <p:nvSpPr>
            <p:cNvPr id="10268" name="Oval 1051"/>
            <p:cNvSpPr>
              <a:spLocks noChangeArrowheads="1"/>
            </p:cNvSpPr>
            <p:nvPr/>
          </p:nvSpPr>
          <p:spPr bwMode="auto">
            <a:xfrm>
              <a:off x="4704" y="2352"/>
              <a:ext cx="96" cy="96"/>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orbel" panose="020B0503020204020204" pitchFamily="34" charset="0"/>
              </a:endParaRPr>
            </a:p>
          </p:txBody>
        </p:sp>
        <p:sp>
          <p:nvSpPr>
            <p:cNvPr id="10269" name="Oval 1052"/>
            <p:cNvSpPr>
              <a:spLocks noChangeArrowheads="1"/>
            </p:cNvSpPr>
            <p:nvPr/>
          </p:nvSpPr>
          <p:spPr bwMode="auto">
            <a:xfrm>
              <a:off x="4752" y="1920"/>
              <a:ext cx="96" cy="96"/>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orbel" panose="020B0503020204020204" pitchFamily="34" charset="0"/>
              </a:endParaRPr>
            </a:p>
          </p:txBody>
        </p:sp>
        <p:sp>
          <p:nvSpPr>
            <p:cNvPr id="10270" name="Oval 1053"/>
            <p:cNvSpPr>
              <a:spLocks noChangeArrowheads="1"/>
            </p:cNvSpPr>
            <p:nvPr/>
          </p:nvSpPr>
          <p:spPr bwMode="auto">
            <a:xfrm>
              <a:off x="4800" y="1488"/>
              <a:ext cx="96" cy="96"/>
            </a:xfrm>
            <a:prstGeom prst="ellipse">
              <a:avLst/>
            </a:prstGeom>
            <a:solidFill>
              <a:schemeClr val="tx2"/>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Corbel" panose="020B0503020204020204" pitchFamily="34" charset="0"/>
              </a:endParaRPr>
            </a:p>
          </p:txBody>
        </p:sp>
        <p:sp>
          <p:nvSpPr>
            <p:cNvPr id="10271" name="Text Box 1058"/>
            <p:cNvSpPr txBox="1">
              <a:spLocks noChangeArrowheads="1"/>
            </p:cNvSpPr>
            <p:nvPr/>
          </p:nvSpPr>
          <p:spPr bwMode="auto">
            <a:xfrm>
              <a:off x="806" y="3290"/>
              <a:ext cx="1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Hunter-Gatherer</a:t>
              </a:r>
            </a:p>
          </p:txBody>
        </p:sp>
        <p:sp>
          <p:nvSpPr>
            <p:cNvPr id="10272" name="Text Box 1059"/>
            <p:cNvSpPr txBox="1">
              <a:spLocks noChangeArrowheads="1"/>
            </p:cNvSpPr>
            <p:nvPr/>
          </p:nvSpPr>
          <p:spPr bwMode="auto">
            <a:xfrm>
              <a:off x="2448" y="3264"/>
              <a:ext cx="10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Agricultural</a:t>
              </a:r>
            </a:p>
          </p:txBody>
        </p:sp>
        <p:sp>
          <p:nvSpPr>
            <p:cNvPr id="10273" name="Text Box 1060"/>
            <p:cNvSpPr txBox="1">
              <a:spLocks noChangeArrowheads="1"/>
            </p:cNvSpPr>
            <p:nvPr/>
          </p:nvSpPr>
          <p:spPr bwMode="auto">
            <a:xfrm>
              <a:off x="3878" y="3290"/>
              <a:ext cx="8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latin typeface="Times New Roman" panose="02020603050405020304" pitchFamily="18" charset="0"/>
                </a:rPr>
                <a:t>Industrial</a:t>
              </a:r>
            </a:p>
          </p:txBody>
        </p:sp>
        <p:sp>
          <p:nvSpPr>
            <p:cNvPr id="10274" name="Line 1061"/>
            <p:cNvSpPr>
              <a:spLocks noChangeShapeType="1"/>
            </p:cNvSpPr>
            <p:nvPr/>
          </p:nvSpPr>
          <p:spPr bwMode="auto">
            <a:xfrm>
              <a:off x="3984" y="2544"/>
              <a:ext cx="1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75" name="Line 1064"/>
            <p:cNvSpPr>
              <a:spLocks noChangeShapeType="1"/>
            </p:cNvSpPr>
            <p:nvPr/>
          </p:nvSpPr>
          <p:spPr bwMode="auto">
            <a:xfrm flipV="1">
              <a:off x="2256" y="34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76" name="Line 1065"/>
            <p:cNvSpPr>
              <a:spLocks noChangeShapeType="1"/>
            </p:cNvSpPr>
            <p:nvPr/>
          </p:nvSpPr>
          <p:spPr bwMode="auto">
            <a:xfrm flipV="1">
              <a:off x="3888" y="34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77" name="Line 1066"/>
            <p:cNvSpPr>
              <a:spLocks noChangeShapeType="1"/>
            </p:cNvSpPr>
            <p:nvPr/>
          </p:nvSpPr>
          <p:spPr bwMode="auto">
            <a:xfrm flipV="1">
              <a:off x="4944" y="3456"/>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78" name="Line 1067"/>
            <p:cNvSpPr>
              <a:spLocks noChangeShapeType="1"/>
            </p:cNvSpPr>
            <p:nvPr/>
          </p:nvSpPr>
          <p:spPr bwMode="auto">
            <a:xfrm>
              <a:off x="816" y="158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79" name="Line 1068"/>
            <p:cNvSpPr>
              <a:spLocks noChangeShapeType="1"/>
            </p:cNvSpPr>
            <p:nvPr/>
          </p:nvSpPr>
          <p:spPr bwMode="auto">
            <a:xfrm>
              <a:off x="816" y="20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0" name="Line 1069"/>
            <p:cNvSpPr>
              <a:spLocks noChangeShapeType="1"/>
            </p:cNvSpPr>
            <p:nvPr/>
          </p:nvSpPr>
          <p:spPr bwMode="auto">
            <a:xfrm>
              <a:off x="816" y="244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1" name="Line 1070"/>
            <p:cNvSpPr>
              <a:spLocks noChangeShapeType="1"/>
            </p:cNvSpPr>
            <p:nvPr/>
          </p:nvSpPr>
          <p:spPr bwMode="auto">
            <a:xfrm>
              <a:off x="816" y="288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2" name="Line 1071"/>
            <p:cNvSpPr>
              <a:spLocks noChangeShapeType="1"/>
            </p:cNvSpPr>
            <p:nvPr/>
          </p:nvSpPr>
          <p:spPr bwMode="auto">
            <a:xfrm>
              <a:off x="816" y="32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83" name="Text Box 1072"/>
            <p:cNvSpPr txBox="1">
              <a:spLocks noChangeArrowheads="1"/>
            </p:cNvSpPr>
            <p:nvPr/>
          </p:nvSpPr>
          <p:spPr bwMode="auto">
            <a:xfrm>
              <a:off x="3840" y="3936"/>
              <a:ext cx="178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Corbel" panose="020B0503020204020204" pitchFamily="34" charset="0"/>
                </a:rPr>
                <a:t>(Henry, 1997)</a:t>
              </a: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Food Structure, textural properties and digestion</a:t>
            </a:r>
            <a:endParaRPr lang="en-US" dirty="0"/>
          </a:p>
        </p:txBody>
      </p:sp>
      <p:pic>
        <p:nvPicPr>
          <p:cNvPr id="4" name="Picture 12"/>
          <p:cNvPicPr>
            <a:picLocks noChangeAspect="1" noChangeArrowheads="1"/>
          </p:cNvPicPr>
          <p:nvPr/>
        </p:nvPicPr>
        <p:blipFill>
          <a:blip r:embed="rId3"/>
          <a:srcRect/>
          <a:stretch>
            <a:fillRect/>
          </a:stretch>
        </p:blipFill>
        <p:spPr bwMode="auto">
          <a:xfrm>
            <a:off x="1447800" y="2057400"/>
            <a:ext cx="5257800" cy="2075788"/>
          </a:xfrm>
          <a:prstGeom prst="rect">
            <a:avLst/>
          </a:prstGeom>
          <a:noFill/>
          <a:ln w="9525">
            <a:noFill/>
            <a:miter lim="800000"/>
            <a:headEnd/>
            <a:tailEnd/>
          </a:ln>
        </p:spPr>
      </p:pic>
    </p:spTree>
    <p:extLst>
      <p:ext uri="{BB962C8B-B14F-4D97-AF65-F5344CB8AC3E}">
        <p14:creationId xmlns:p14="http://schemas.microsoft.com/office/powerpoint/2010/main" val="2830733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7813"/>
            <a:ext cx="8229600" cy="614362"/>
          </a:xfrm>
        </p:spPr>
        <p:txBody>
          <a:bodyPr>
            <a:normAutofit fontScale="90000"/>
          </a:bodyPr>
          <a:lstStyle/>
          <a:p>
            <a:pPr algn="ctr"/>
            <a:r>
              <a:rPr lang="en-US" altLang="en-US" sz="4300" b="1" dirty="0"/>
              <a:t>Research </a:t>
            </a:r>
            <a:r>
              <a:rPr lang="en-US" altLang="en-US" sz="4300" b="1" dirty="0" smtClean="0"/>
              <a:t>Directions</a:t>
            </a:r>
            <a:endParaRPr lang="en-US" altLang="en-US" sz="4300" b="1" dirty="0"/>
          </a:p>
        </p:txBody>
      </p:sp>
      <p:sp>
        <p:nvSpPr>
          <p:cNvPr id="65539" name="Rectangle 3"/>
          <p:cNvSpPr>
            <a:spLocks noGrp="1" noChangeArrowheads="1"/>
          </p:cNvSpPr>
          <p:nvPr>
            <p:ph type="body" idx="1"/>
          </p:nvPr>
        </p:nvSpPr>
        <p:spPr>
          <a:xfrm>
            <a:off x="457200" y="1524000"/>
            <a:ext cx="8229600" cy="1219200"/>
          </a:xfrm>
        </p:spPr>
        <p:txBody>
          <a:bodyPr>
            <a:normAutofit lnSpcReduction="10000"/>
          </a:bodyPr>
          <a:lstStyle/>
          <a:p>
            <a:pPr>
              <a:lnSpc>
                <a:spcPct val="90000"/>
              </a:lnSpc>
            </a:pPr>
            <a:r>
              <a:rPr lang="en-US" altLang="en-US" sz="2800" b="1">
                <a:latin typeface="Tahoma" panose="020B0604030504040204" pitchFamily="34" charset="0"/>
              </a:rPr>
              <a:t>Diet, Food and Health Connection</a:t>
            </a:r>
            <a:r>
              <a:rPr lang="en-US" altLang="en-US" sz="2800">
                <a:latin typeface="Tahoma" panose="020B0604030504040204" pitchFamily="34" charset="0"/>
              </a:rPr>
              <a:t> understanding the relationship between what we eat and acute and chronic disease</a:t>
            </a:r>
          </a:p>
        </p:txBody>
      </p:sp>
      <p:sp>
        <p:nvSpPr>
          <p:cNvPr id="65540" name="Rectangle 4"/>
          <p:cNvSpPr>
            <a:spLocks noChangeArrowheads="1"/>
          </p:cNvSpPr>
          <p:nvPr/>
        </p:nvSpPr>
        <p:spPr bwMode="auto">
          <a:xfrm>
            <a:off x="457200" y="2971800"/>
            <a:ext cx="830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buFontTx/>
              <a:buChar char="•"/>
            </a:pPr>
            <a:r>
              <a:rPr lang="en-US" altLang="en-US" sz="2800" b="1">
                <a:latin typeface="Tahoma" panose="020B0604030504040204" pitchFamily="34" charset="0"/>
              </a:rPr>
              <a:t>Molecular Mechanisms of Reaction</a:t>
            </a:r>
            <a:r>
              <a:rPr lang="en-US" altLang="en-US" sz="2800">
                <a:latin typeface="Tahoma" panose="020B0604030504040204" pitchFamily="34" charset="0"/>
              </a:rPr>
              <a:t> understanding at the molecular level the reactions that are important (pertaining to health, well-being, food deterioration, etc.)</a:t>
            </a:r>
          </a:p>
        </p:txBody>
      </p:sp>
      <p:sp>
        <p:nvSpPr>
          <p:cNvPr id="65541" name="Rectangle 5"/>
          <p:cNvSpPr>
            <a:spLocks noChangeArrowheads="1"/>
          </p:cNvSpPr>
          <p:nvPr/>
        </p:nvSpPr>
        <p:spPr bwMode="auto">
          <a:xfrm>
            <a:off x="533400" y="4800600"/>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buFontTx/>
              <a:buChar char="•"/>
            </a:pPr>
            <a:r>
              <a:rPr lang="en-US" altLang="en-US" sz="2800" b="1">
                <a:latin typeface="Tahoma" panose="020B0604030504040204" pitchFamily="34" charset="0"/>
              </a:rPr>
              <a:t>Nutraceuticals/Functional Foods </a:t>
            </a:r>
            <a:r>
              <a:rPr lang="en-US" altLang="en-US" sz="2800">
                <a:latin typeface="Tahoma" panose="020B0604030504040204" pitchFamily="34" charset="0"/>
              </a:rPr>
              <a:t>enhancing health through ingestion of chemicals that have biological and physiological function</a:t>
            </a:r>
          </a:p>
        </p:txBody>
      </p:sp>
    </p:spTree>
    <p:extLst>
      <p:ext uri="{BB962C8B-B14F-4D97-AF65-F5344CB8AC3E}">
        <p14:creationId xmlns:p14="http://schemas.microsoft.com/office/powerpoint/2010/main" val="1886001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5539">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528" fill="hold" grpId="0" nodeType="clickEffect">
                                  <p:stCondLst>
                                    <p:cond delay="0"/>
                                  </p:stCondLst>
                                  <p:childTnLst>
                                    <p:set>
                                      <p:cBhvr>
                                        <p:cTn id="10" dur="1" fill="hold">
                                          <p:stCondLst>
                                            <p:cond delay="0"/>
                                          </p:stCondLst>
                                        </p:cTn>
                                        <p:tgtEl>
                                          <p:spTgt spid="65540"/>
                                        </p:tgtEl>
                                        <p:attrNameLst>
                                          <p:attrName>style.visibility</p:attrName>
                                        </p:attrNameLst>
                                      </p:cBhvr>
                                      <p:to>
                                        <p:strVal val="visible"/>
                                      </p:to>
                                    </p:set>
                                    <p:anim calcmode="lin" valueType="num">
                                      <p:cBhvr>
                                        <p:cTn id="11" dur="500" fill="hold"/>
                                        <p:tgtEl>
                                          <p:spTgt spid="65540"/>
                                        </p:tgtEl>
                                        <p:attrNameLst>
                                          <p:attrName>ppt_w</p:attrName>
                                        </p:attrNameLst>
                                      </p:cBhvr>
                                      <p:tavLst>
                                        <p:tav tm="0">
                                          <p:val>
                                            <p:fltVal val="0"/>
                                          </p:val>
                                        </p:tav>
                                        <p:tav tm="100000">
                                          <p:val>
                                            <p:strVal val="#ppt_w"/>
                                          </p:val>
                                        </p:tav>
                                      </p:tavLst>
                                    </p:anim>
                                    <p:anim calcmode="lin" valueType="num">
                                      <p:cBhvr>
                                        <p:cTn id="12" dur="500" fill="hold"/>
                                        <p:tgtEl>
                                          <p:spTgt spid="65540"/>
                                        </p:tgtEl>
                                        <p:attrNameLst>
                                          <p:attrName>ppt_h</p:attrName>
                                        </p:attrNameLst>
                                      </p:cBhvr>
                                      <p:tavLst>
                                        <p:tav tm="0">
                                          <p:val>
                                            <p:fltVal val="0"/>
                                          </p:val>
                                        </p:tav>
                                        <p:tav tm="100000">
                                          <p:val>
                                            <p:strVal val="#ppt_h"/>
                                          </p:val>
                                        </p:tav>
                                      </p:tavLst>
                                    </p:anim>
                                    <p:anim calcmode="lin" valueType="num">
                                      <p:cBhvr>
                                        <p:cTn id="13" dur="500" fill="hold"/>
                                        <p:tgtEl>
                                          <p:spTgt spid="65540"/>
                                        </p:tgtEl>
                                        <p:attrNameLst>
                                          <p:attrName>ppt_x</p:attrName>
                                        </p:attrNameLst>
                                      </p:cBhvr>
                                      <p:tavLst>
                                        <p:tav tm="0">
                                          <p:val>
                                            <p:fltVal val="0.5"/>
                                          </p:val>
                                        </p:tav>
                                        <p:tav tm="100000">
                                          <p:val>
                                            <p:strVal val="#ppt_x"/>
                                          </p:val>
                                        </p:tav>
                                      </p:tavLst>
                                    </p:anim>
                                    <p:anim calcmode="lin" valueType="num">
                                      <p:cBhvr>
                                        <p:cTn id="14" dur="500" fill="hold"/>
                                        <p:tgtEl>
                                          <p:spTgt spid="65540"/>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65540"/>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grpId="0" nodeType="clickEffect">
                                  <p:stCondLst>
                                    <p:cond delay="0"/>
                                  </p:stCondLst>
                                  <p:childTnLst>
                                    <p:set>
                                      <p:cBhvr>
                                        <p:cTn id="18" dur="1" fill="hold">
                                          <p:stCondLst>
                                            <p:cond delay="0"/>
                                          </p:stCondLst>
                                        </p:cTn>
                                        <p:tgtEl>
                                          <p:spTgt spid="65541"/>
                                        </p:tgtEl>
                                        <p:attrNameLst>
                                          <p:attrName>style.visibility</p:attrName>
                                        </p:attrNameLst>
                                      </p:cBhvr>
                                      <p:to>
                                        <p:strVal val="visible"/>
                                      </p:to>
                                    </p:set>
                                    <p:anim calcmode="lin" valueType="num">
                                      <p:cBhvr>
                                        <p:cTn id="19" dur="500" fill="hold"/>
                                        <p:tgtEl>
                                          <p:spTgt spid="65541"/>
                                        </p:tgtEl>
                                        <p:attrNameLst>
                                          <p:attrName>ppt_w</p:attrName>
                                        </p:attrNameLst>
                                      </p:cBhvr>
                                      <p:tavLst>
                                        <p:tav tm="0">
                                          <p:val>
                                            <p:fltVal val="0"/>
                                          </p:val>
                                        </p:tav>
                                        <p:tav tm="100000">
                                          <p:val>
                                            <p:strVal val="#ppt_w"/>
                                          </p:val>
                                        </p:tav>
                                      </p:tavLst>
                                    </p:anim>
                                    <p:anim calcmode="lin" valueType="num">
                                      <p:cBhvr>
                                        <p:cTn id="20" dur="500" fill="hold"/>
                                        <p:tgtEl>
                                          <p:spTgt spid="65541"/>
                                        </p:tgtEl>
                                        <p:attrNameLst>
                                          <p:attrName>ppt_h</p:attrName>
                                        </p:attrNameLst>
                                      </p:cBhvr>
                                      <p:tavLst>
                                        <p:tav tm="0">
                                          <p:val>
                                            <p:fltVal val="0"/>
                                          </p:val>
                                        </p:tav>
                                        <p:tav tm="100000">
                                          <p:val>
                                            <p:strVal val="#ppt_h"/>
                                          </p:val>
                                        </p:tav>
                                      </p:tavLst>
                                    </p:anim>
                                    <p:anim calcmode="lin" valueType="num">
                                      <p:cBhvr>
                                        <p:cTn id="21" dur="500" fill="hold"/>
                                        <p:tgtEl>
                                          <p:spTgt spid="65541"/>
                                        </p:tgtEl>
                                        <p:attrNameLst>
                                          <p:attrName>ppt_x</p:attrName>
                                        </p:attrNameLst>
                                      </p:cBhvr>
                                      <p:tavLst>
                                        <p:tav tm="0">
                                          <p:val>
                                            <p:fltVal val="0.5"/>
                                          </p:val>
                                        </p:tav>
                                        <p:tav tm="100000">
                                          <p:val>
                                            <p:strVal val="#ppt_x"/>
                                          </p:val>
                                        </p:tav>
                                      </p:tavLst>
                                    </p:anim>
                                    <p:anim calcmode="lin" valueType="num">
                                      <p:cBhvr>
                                        <p:cTn id="22" dur="500" fill="hold"/>
                                        <p:tgtEl>
                                          <p:spTgt spid="65541"/>
                                        </p:tgtEl>
                                        <p:attrNameLst>
                                          <p:attrName>ppt_y</p:attrName>
                                        </p:attrNameLst>
                                      </p:cBhvr>
                                      <p:tavLst>
                                        <p:tav tm="0">
                                          <p:val>
                                            <p:fltVal val="0.5"/>
                                          </p:val>
                                        </p:tav>
                                        <p:tav tm="100000">
                                          <p:val>
                                            <p:strVal val="#ppt_y"/>
                                          </p:val>
                                        </p:tav>
                                      </p:tavLst>
                                    </p:anim>
                                  </p:childTnLst>
                                  <p:subTnLst>
                                    <p:animClr clrSpc="rgb" dir="cw">
                                      <p:cBhvr override="childStyle">
                                        <p:cTn dur="1" fill="hold" display="0" masterRel="nextClick" afterEffect="1"/>
                                        <p:tgtEl>
                                          <p:spTgt spid="65541"/>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P spid="65540" grpId="0" autoUpdateAnimBg="0"/>
      <p:bldP spid="6554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7813"/>
            <a:ext cx="8229600" cy="614362"/>
          </a:xfrm>
        </p:spPr>
        <p:txBody>
          <a:bodyPr>
            <a:normAutofit fontScale="90000"/>
          </a:bodyPr>
          <a:lstStyle/>
          <a:p>
            <a:pPr algn="ctr"/>
            <a:r>
              <a:rPr lang="en-US" altLang="en-US" sz="4300" b="1" dirty="0"/>
              <a:t>Research </a:t>
            </a:r>
            <a:r>
              <a:rPr lang="en-US" altLang="en-US" sz="4300" b="1" dirty="0" smtClean="0"/>
              <a:t>Directions</a:t>
            </a:r>
            <a:endParaRPr lang="en-US" altLang="en-US" sz="4300" b="1" dirty="0"/>
          </a:p>
        </p:txBody>
      </p:sp>
      <p:sp>
        <p:nvSpPr>
          <p:cNvPr id="66563" name="Rectangle 3"/>
          <p:cNvSpPr>
            <a:spLocks noGrp="1" noChangeArrowheads="1"/>
          </p:cNvSpPr>
          <p:nvPr>
            <p:ph type="body" idx="1"/>
          </p:nvPr>
        </p:nvSpPr>
        <p:spPr>
          <a:xfrm>
            <a:off x="381000" y="1524000"/>
            <a:ext cx="8382000" cy="1219200"/>
          </a:xfrm>
        </p:spPr>
        <p:txBody>
          <a:bodyPr/>
          <a:lstStyle/>
          <a:p>
            <a:r>
              <a:rPr lang="en-US" altLang="en-US" sz="2800" b="1">
                <a:latin typeface="Tahoma" panose="020B0604030504040204" pitchFamily="34" charset="0"/>
              </a:rPr>
              <a:t>Nanotechnology</a:t>
            </a:r>
            <a:r>
              <a:rPr lang="en-US" altLang="en-US" sz="2800">
                <a:latin typeface="Tahoma" panose="020B0604030504040204" pitchFamily="34" charset="0"/>
              </a:rPr>
              <a:t> ability to manipulate atoms and single molecules to produce desired effects.  </a:t>
            </a:r>
          </a:p>
        </p:txBody>
      </p:sp>
      <p:sp>
        <p:nvSpPr>
          <p:cNvPr id="66564" name="Rectangle 4"/>
          <p:cNvSpPr>
            <a:spLocks noChangeArrowheads="1"/>
          </p:cNvSpPr>
          <p:nvPr/>
        </p:nvSpPr>
        <p:spPr bwMode="auto">
          <a:xfrm>
            <a:off x="381000" y="3048000"/>
            <a:ext cx="8382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buFontTx/>
              <a:buChar char="•"/>
            </a:pPr>
            <a:r>
              <a:rPr lang="en-US" altLang="en-US" sz="2800" b="1">
                <a:latin typeface="Tahoma" panose="020B0604030504040204" pitchFamily="34" charset="0"/>
              </a:rPr>
              <a:t>Atomic Structures</a:t>
            </a:r>
            <a:r>
              <a:rPr lang="en-US" altLang="en-US" sz="2800">
                <a:latin typeface="Tahoma" panose="020B0604030504040204" pitchFamily="34" charset="0"/>
              </a:rPr>
              <a:t> understanding structures at the atomic level including food systems and packaging</a:t>
            </a:r>
          </a:p>
        </p:txBody>
      </p:sp>
      <p:sp>
        <p:nvSpPr>
          <p:cNvPr id="66565" name="Rectangle 5"/>
          <p:cNvSpPr>
            <a:spLocks noChangeArrowheads="1"/>
          </p:cNvSpPr>
          <p:nvPr/>
        </p:nvSpPr>
        <p:spPr bwMode="auto">
          <a:xfrm>
            <a:off x="381000" y="4800600"/>
            <a:ext cx="8382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buFontTx/>
              <a:buChar char="•"/>
            </a:pPr>
            <a:r>
              <a:rPr lang="en-US" altLang="en-US" sz="2800" b="1">
                <a:latin typeface="Tahoma" panose="020B0604030504040204" pitchFamily="34" charset="0"/>
              </a:rPr>
              <a:t>Food Safety </a:t>
            </a:r>
            <a:r>
              <a:rPr lang="en-US" altLang="en-US" sz="2800">
                <a:latin typeface="Tahoma" panose="020B0604030504040204" pitchFamily="34" charset="0"/>
              </a:rPr>
              <a:t>increased understanding of the cause of food intoxication and contamination that increase health risk</a:t>
            </a:r>
          </a:p>
        </p:txBody>
      </p:sp>
    </p:spTree>
    <p:extLst>
      <p:ext uri="{BB962C8B-B14F-4D97-AF65-F5344CB8AC3E}">
        <p14:creationId xmlns:p14="http://schemas.microsoft.com/office/powerpoint/2010/main" val="352730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656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6564"/>
                                        </p:tgtEl>
                                        <p:attrNameLst>
                                          <p:attrName>style.visibility</p:attrName>
                                        </p:attrNameLst>
                                      </p:cBhvr>
                                      <p:to>
                                        <p:strVal val="visible"/>
                                      </p:to>
                                    </p:set>
                                    <p:animEffect transition="in" filter="dissolve">
                                      <p:cBhvr>
                                        <p:cTn id="11" dur="500"/>
                                        <p:tgtEl>
                                          <p:spTgt spid="66564"/>
                                        </p:tgtEl>
                                      </p:cBhvr>
                                    </p:animEffect>
                                  </p:childTnLst>
                                  <p:subTnLst>
                                    <p:animClr clrSpc="rgb" dir="cw">
                                      <p:cBhvr override="childStyle">
                                        <p:cTn dur="1" fill="hold" display="0" masterRel="nextClick" afterEffect="1"/>
                                        <p:tgtEl>
                                          <p:spTgt spid="66564"/>
                                        </p:tgtEl>
                                        <p:attrNameLst>
                                          <p:attrName>ppt_c</p:attrName>
                                        </p:attrNameLst>
                                      </p:cBhvr>
                                      <p:to>
                                        <a:srgbClr val="C0C0C0"/>
                                      </p:to>
                                    </p:animClr>
                                  </p:sub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6565"/>
                                        </p:tgtEl>
                                        <p:attrNameLst>
                                          <p:attrName>style.visibility</p:attrName>
                                        </p:attrNameLst>
                                      </p:cBhvr>
                                      <p:to>
                                        <p:strVal val="visible"/>
                                      </p:to>
                                    </p:set>
                                    <p:animEffect transition="in" filter="dissolve">
                                      <p:cBhvr>
                                        <p:cTn id="16" dur="500"/>
                                        <p:tgtEl>
                                          <p:spTgt spid="66565"/>
                                        </p:tgtEl>
                                      </p:cBhvr>
                                    </p:animEffect>
                                  </p:childTnLst>
                                  <p:subTnLst>
                                    <p:animClr clrSpc="rgb" dir="cw">
                                      <p:cBhvr override="childStyle">
                                        <p:cTn dur="1" fill="hold" display="0" masterRel="nextClick" afterEffect="1"/>
                                        <p:tgtEl>
                                          <p:spTgt spid="66565"/>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4" grpId="0" autoUpdateAnimBg="0"/>
      <p:bldP spid="66565"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7813"/>
            <a:ext cx="8229600" cy="614362"/>
          </a:xfrm>
        </p:spPr>
        <p:txBody>
          <a:bodyPr>
            <a:normAutofit fontScale="90000"/>
          </a:bodyPr>
          <a:lstStyle/>
          <a:p>
            <a:pPr algn="ctr"/>
            <a:r>
              <a:rPr lang="en-US" altLang="en-US" sz="4300" b="1" dirty="0"/>
              <a:t>Research </a:t>
            </a:r>
            <a:r>
              <a:rPr lang="en-US" altLang="en-US" sz="4300" b="1" dirty="0" smtClean="0"/>
              <a:t>Directions</a:t>
            </a:r>
            <a:endParaRPr lang="en-US" altLang="en-US" sz="4300" b="1" dirty="0"/>
          </a:p>
        </p:txBody>
      </p:sp>
      <p:sp>
        <p:nvSpPr>
          <p:cNvPr id="67587" name="Rectangle 3"/>
          <p:cNvSpPr>
            <a:spLocks noGrp="1" noChangeArrowheads="1"/>
          </p:cNvSpPr>
          <p:nvPr>
            <p:ph type="body" idx="1"/>
          </p:nvPr>
        </p:nvSpPr>
        <p:spPr>
          <a:xfrm>
            <a:off x="381000" y="1828800"/>
            <a:ext cx="8305800" cy="1676400"/>
          </a:xfrm>
        </p:spPr>
        <p:txBody>
          <a:bodyPr/>
          <a:lstStyle/>
          <a:p>
            <a:pPr>
              <a:lnSpc>
                <a:spcPct val="90000"/>
              </a:lnSpc>
            </a:pPr>
            <a:r>
              <a:rPr lang="en-US" altLang="en-US" sz="2800" b="1">
                <a:latin typeface="Tahoma" panose="020B0604030504040204" pitchFamily="34" charset="0"/>
              </a:rPr>
              <a:t>Real-Time Analysis</a:t>
            </a:r>
            <a:r>
              <a:rPr lang="en-US" altLang="en-US" sz="2800">
                <a:latin typeface="Tahoma" panose="020B0604030504040204" pitchFamily="34" charset="0"/>
              </a:rPr>
              <a:t> development of on-line, real time analytical procedures for detection of  chemical and biological agents causing health risk.  </a:t>
            </a:r>
          </a:p>
        </p:txBody>
      </p:sp>
      <p:sp>
        <p:nvSpPr>
          <p:cNvPr id="67588" name="Rectangle 4"/>
          <p:cNvSpPr>
            <a:spLocks noChangeArrowheads="1"/>
          </p:cNvSpPr>
          <p:nvPr/>
        </p:nvSpPr>
        <p:spPr bwMode="auto">
          <a:xfrm>
            <a:off x="381000" y="4114800"/>
            <a:ext cx="8382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buFontTx/>
              <a:buChar char="•"/>
            </a:pPr>
            <a:r>
              <a:rPr lang="en-US" altLang="en-US" sz="2800" b="1">
                <a:latin typeface="Tahoma" panose="020B0604030504040204" pitchFamily="34" charset="0"/>
              </a:rPr>
              <a:t>Food preservation Optimization</a:t>
            </a:r>
            <a:r>
              <a:rPr lang="en-US" altLang="en-US" sz="2800">
                <a:latin typeface="Tahoma" panose="020B0604030504040204" pitchFamily="34" charset="0"/>
              </a:rPr>
              <a:t> continued improvements in traditional preservation technologies for increased quality shelf-life and safety of foods</a:t>
            </a:r>
          </a:p>
        </p:txBody>
      </p:sp>
    </p:spTree>
    <p:extLst>
      <p:ext uri="{BB962C8B-B14F-4D97-AF65-F5344CB8AC3E}">
        <p14:creationId xmlns:p14="http://schemas.microsoft.com/office/powerpoint/2010/main" val="756617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7587">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67588"/>
                                        </p:tgtEl>
                                        <p:attrNameLst>
                                          <p:attrName>style.visibility</p:attrName>
                                        </p:attrNameLst>
                                      </p:cBhvr>
                                      <p:to>
                                        <p:strVal val="visible"/>
                                      </p:to>
                                    </p:set>
                                    <p:anim calcmode="lin" valueType="num">
                                      <p:cBhvr>
                                        <p:cTn id="11" dur="1000" fill="hold"/>
                                        <p:tgtEl>
                                          <p:spTgt spid="67588"/>
                                        </p:tgtEl>
                                        <p:attrNameLst>
                                          <p:attrName>ppt_w</p:attrName>
                                        </p:attrNameLst>
                                      </p:cBhvr>
                                      <p:tavLst>
                                        <p:tav tm="0">
                                          <p:val>
                                            <p:fltVal val="0"/>
                                          </p:val>
                                        </p:tav>
                                        <p:tav tm="100000">
                                          <p:val>
                                            <p:strVal val="#ppt_w"/>
                                          </p:val>
                                        </p:tav>
                                      </p:tavLst>
                                    </p:anim>
                                    <p:anim calcmode="lin" valueType="num">
                                      <p:cBhvr>
                                        <p:cTn id="12" dur="1000" fill="hold"/>
                                        <p:tgtEl>
                                          <p:spTgt spid="67588"/>
                                        </p:tgtEl>
                                        <p:attrNameLst>
                                          <p:attrName>ppt_h</p:attrName>
                                        </p:attrNameLst>
                                      </p:cBhvr>
                                      <p:tavLst>
                                        <p:tav tm="0">
                                          <p:val>
                                            <p:fltVal val="0"/>
                                          </p:val>
                                        </p:tav>
                                        <p:tav tm="100000">
                                          <p:val>
                                            <p:strVal val="#ppt_h"/>
                                          </p:val>
                                        </p:tav>
                                      </p:tavLst>
                                    </p:anim>
                                    <p:anim calcmode="lin" valueType="num">
                                      <p:cBhvr>
                                        <p:cTn id="13" dur="1000" fill="hold"/>
                                        <p:tgtEl>
                                          <p:spTgt spid="6758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7588"/>
                                        </p:tgtEl>
                                        <p:attrNameLst>
                                          <p:attrName>ppt_y</p:attrName>
                                        </p:attrNameLst>
                                      </p:cBhvr>
                                      <p:tavLst>
                                        <p:tav tm="0" fmla="#ppt_y+(sin(-2*pi*(1-$))*-#ppt_x+cos(-2*pi*(1-$))*(1-#ppt_y))*(1-$)">
                                          <p:val>
                                            <p:fltVal val="0"/>
                                          </p:val>
                                        </p:tav>
                                        <p:tav tm="100000">
                                          <p:val>
                                            <p:fltVal val="1"/>
                                          </p:val>
                                        </p:tav>
                                      </p:tavLst>
                                    </p:anim>
                                  </p:childTnLst>
                                  <p:subTnLst>
                                    <p:animClr clrSpc="rgb" dir="cw">
                                      <p:cBhvr override="childStyle">
                                        <p:cTn dur="1" fill="hold" display="0" masterRel="nextClick" afterEffect="1"/>
                                        <p:tgtEl>
                                          <p:spTgt spid="67588"/>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6758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7813"/>
            <a:ext cx="8229600" cy="614362"/>
          </a:xfrm>
        </p:spPr>
        <p:txBody>
          <a:bodyPr>
            <a:normAutofit fontScale="90000"/>
          </a:bodyPr>
          <a:lstStyle/>
          <a:p>
            <a:pPr algn="ctr"/>
            <a:r>
              <a:rPr lang="en-US" altLang="en-US" sz="4300" b="1" dirty="0"/>
              <a:t>Research </a:t>
            </a:r>
            <a:r>
              <a:rPr lang="en-US" altLang="en-US" sz="4300" b="1" dirty="0" smtClean="0"/>
              <a:t>Directions</a:t>
            </a:r>
            <a:endParaRPr lang="en-US" altLang="en-US" sz="4300" b="1" dirty="0"/>
          </a:p>
        </p:txBody>
      </p:sp>
      <p:sp>
        <p:nvSpPr>
          <p:cNvPr id="68611" name="Rectangle 3"/>
          <p:cNvSpPr>
            <a:spLocks noChangeArrowheads="1"/>
          </p:cNvSpPr>
          <p:nvPr/>
        </p:nvSpPr>
        <p:spPr bwMode="auto">
          <a:xfrm>
            <a:off x="381000" y="1981200"/>
            <a:ext cx="8382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buFontTx/>
              <a:buChar char="•"/>
            </a:pPr>
            <a:r>
              <a:rPr lang="en-US" altLang="en-US" sz="2800" b="1">
                <a:latin typeface="Tahoma" panose="020B0604030504040204" pitchFamily="34" charset="0"/>
              </a:rPr>
              <a:t>Non-Traditional Processes </a:t>
            </a:r>
            <a:r>
              <a:rPr lang="en-US" altLang="en-US" sz="2800">
                <a:latin typeface="Tahoma" panose="020B0604030504040204" pitchFamily="34" charset="0"/>
              </a:rPr>
              <a:t>introduction of newer technologies such as irradiation, high pressure, high intensity light, pulsed electric fields, ultrasound, and ohmic heating</a:t>
            </a:r>
          </a:p>
        </p:txBody>
      </p:sp>
      <p:sp>
        <p:nvSpPr>
          <p:cNvPr id="68612" name="Rectangle 4"/>
          <p:cNvSpPr>
            <a:spLocks noChangeArrowheads="1"/>
          </p:cNvSpPr>
          <p:nvPr/>
        </p:nvSpPr>
        <p:spPr bwMode="auto">
          <a:xfrm>
            <a:off x="381000" y="4343400"/>
            <a:ext cx="8382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accent1"/>
              </a:buClr>
              <a:buFontTx/>
              <a:buChar char="•"/>
            </a:pPr>
            <a:r>
              <a:rPr lang="en-US" altLang="en-US" sz="2800" b="1">
                <a:latin typeface="Tahoma" panose="020B0604030504040204" pitchFamily="34" charset="0"/>
              </a:rPr>
              <a:t>Sensory Analysis/Consumer Perception </a:t>
            </a:r>
            <a:r>
              <a:rPr lang="en-US" altLang="en-US" sz="2800">
                <a:latin typeface="Tahoma" panose="020B0604030504040204" pitchFamily="34" charset="0"/>
              </a:rPr>
              <a:t>increased understanding of stimuli and methods of measuring responses of sensory organs and integrated perceptions of food</a:t>
            </a:r>
          </a:p>
        </p:txBody>
      </p:sp>
    </p:spTree>
    <p:extLst>
      <p:ext uri="{BB962C8B-B14F-4D97-AF65-F5344CB8AC3E}">
        <p14:creationId xmlns:p14="http://schemas.microsoft.com/office/powerpoint/2010/main" val="222594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slide(fromBottom)">
                                      <p:cBhvr>
                                        <p:cTn id="7" dur="500"/>
                                        <p:tgtEl>
                                          <p:spTgt spid="68611"/>
                                        </p:tgtEl>
                                      </p:cBhvr>
                                    </p:animEffect>
                                  </p:childTnLst>
                                  <p:subTnLst>
                                    <p:animClr clrSpc="rgb" dir="cw">
                                      <p:cBhvr override="childStyle">
                                        <p:cTn dur="1" fill="hold" display="0" masterRel="nextClick" afterEffect="1"/>
                                        <p:tgtEl>
                                          <p:spTgt spid="68611"/>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8612"/>
                                        </p:tgtEl>
                                        <p:attrNameLst>
                                          <p:attrName>style.visibility</p:attrName>
                                        </p:attrNameLst>
                                      </p:cBhvr>
                                      <p:to>
                                        <p:strVal val="visible"/>
                                      </p:to>
                                    </p:set>
                                    <p:animEffect transition="in" filter="slide(fromBottom)">
                                      <p:cBhvr>
                                        <p:cTn id="12" dur="500"/>
                                        <p:tgtEl>
                                          <p:spTgt spid="68612"/>
                                        </p:tgtEl>
                                      </p:cBhvr>
                                    </p:animEffect>
                                  </p:childTnLst>
                                  <p:subTnLst>
                                    <p:animClr clrSpc="rgb" dir="cw">
                                      <p:cBhvr override="childStyle">
                                        <p:cTn dur="1" fill="hold" display="0" masterRel="nextClick" afterEffect="1"/>
                                        <p:tgtEl>
                                          <p:spTgt spid="68612"/>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P spid="68612"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UFoST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914400"/>
            <a:ext cx="8229600" cy="369332"/>
          </a:xfrm>
          <a:prstGeom prst="rect">
            <a:avLst/>
          </a:prstGeom>
        </p:spPr>
        <p:txBody>
          <a:bodyPr wrap="square">
            <a:spAutoFit/>
          </a:bodyPr>
          <a:lstStyle/>
          <a:p>
            <a:pPr algn="ctr" fontAlgn="auto">
              <a:spcBef>
                <a:spcPts val="0"/>
              </a:spcBef>
              <a:spcAft>
                <a:spcPts val="0"/>
              </a:spcAft>
            </a:pPr>
            <a:r>
              <a:rPr lang="en-CA" i="1" dirty="0" smtClean="0">
                <a:solidFill>
                  <a:prstClr val="black"/>
                </a:solidFill>
                <a:latin typeface="Calibri"/>
              </a:rPr>
              <a:t>Strengthening </a:t>
            </a:r>
            <a:r>
              <a:rPr lang="en-CA" i="1" dirty="0">
                <a:solidFill>
                  <a:prstClr val="black"/>
                </a:solidFill>
                <a:latin typeface="Calibri"/>
              </a:rPr>
              <a:t>Global Food Science and Technology for </a:t>
            </a:r>
            <a:r>
              <a:rPr lang="en-CA" i="1" dirty="0" smtClean="0">
                <a:solidFill>
                  <a:prstClr val="black"/>
                </a:solidFill>
                <a:latin typeface="Calibri"/>
              </a:rPr>
              <a:t>Humanity www.iufost.org</a:t>
            </a:r>
            <a:endParaRPr lang="en-US" dirty="0">
              <a:solidFill>
                <a:prstClr val="black"/>
              </a:solidFill>
              <a:latin typeface="Calibri"/>
            </a:endParaRPr>
          </a:p>
        </p:txBody>
      </p:sp>
      <p:pic>
        <p:nvPicPr>
          <p:cNvPr id="9" name="Picture 8"/>
          <p:cNvPicPr/>
          <p:nvPr/>
        </p:nvPicPr>
        <p:blipFill rotWithShape="1">
          <a:blip r:embed="rId3"/>
          <a:srcRect l="12821" t="13077" r="13943" b="4615"/>
          <a:stretch/>
        </p:blipFill>
        <p:spPr bwMode="auto">
          <a:xfrm>
            <a:off x="609601" y="1371600"/>
            <a:ext cx="7696200" cy="541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19180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dirty="0" smtClean="0">
                <a:latin typeface="Arial" pitchFamily="34" charset="0"/>
                <a:cs typeface="Arial" pitchFamily="34" charset="0"/>
              </a:rPr>
              <a:t>Mentors and Participants Resources - Step by Step Guide to the E-Learning Site</a:t>
            </a:r>
            <a:br>
              <a:rPr lang="en-U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5" name="Content Placeholder 4"/>
          <p:cNvSpPr>
            <a:spLocks noGrp="1"/>
          </p:cNvSpPr>
          <p:nvPr>
            <p:ph idx="1"/>
          </p:nvPr>
        </p:nvSpPr>
        <p:spPr>
          <a:xfrm>
            <a:off x="457200" y="1676400"/>
            <a:ext cx="8229600" cy="5181600"/>
          </a:xfrm>
        </p:spPr>
        <p:txBody>
          <a:bodyPr>
            <a:normAutofit/>
          </a:bodyPr>
          <a:lstStyle/>
          <a:p>
            <a:pPr algn="ctr"/>
            <a:r>
              <a:rPr lang="en-US" dirty="0"/>
              <a:t>E-Learning Guide to Course Modules, Manuals and </a:t>
            </a:r>
            <a:r>
              <a:rPr lang="en-US" dirty="0" smtClean="0"/>
              <a:t>Assignments</a:t>
            </a:r>
          </a:p>
          <a:p>
            <a:pPr algn="ctr"/>
            <a:r>
              <a:rPr lang="en-US" dirty="0" smtClean="0"/>
              <a:t> E-Learning Guide for Mentors Marking Assignments </a:t>
            </a:r>
          </a:p>
          <a:p>
            <a:pPr algn="ctr"/>
            <a:r>
              <a:rPr lang="en-US" dirty="0" smtClean="0"/>
              <a:t>E-Learning Guide to find Additional Resources</a:t>
            </a:r>
          </a:p>
          <a:p>
            <a:pPr algn="ctr"/>
            <a:r>
              <a:rPr lang="en-US" dirty="0" smtClean="0"/>
              <a:t>E-Learning Step by Step for Mentors Emailing other Mentors </a:t>
            </a:r>
          </a:p>
          <a:p>
            <a:pPr algn="ctr"/>
            <a:r>
              <a:rPr lang="en-US" dirty="0" smtClean="0"/>
              <a:t>E-Learning Tools for Mentors Emails</a:t>
            </a:r>
            <a:endParaRPr lang="en-US" dirty="0"/>
          </a:p>
        </p:txBody>
      </p:sp>
    </p:spTree>
    <p:extLst>
      <p:ext uri="{BB962C8B-B14F-4D97-AF65-F5344CB8AC3E}">
        <p14:creationId xmlns:p14="http://schemas.microsoft.com/office/powerpoint/2010/main" val="269949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4294967295"/>
          </p:nvPr>
        </p:nvSpPr>
        <p:spPr>
          <a:xfrm>
            <a:off x="779463" y="1600200"/>
            <a:ext cx="7181850" cy="4530725"/>
          </a:xfrm>
        </p:spPr>
        <p:txBody>
          <a:bodyPr/>
          <a:lstStyle/>
          <a:p>
            <a:pPr algn="ctr">
              <a:buFont typeface="Wingdings" panose="05000000000000000000" pitchFamily="2" charset="2"/>
              <a:buNone/>
            </a:pPr>
            <a:endParaRPr lang="en-US" altLang="en-US" sz="4800" dirty="0"/>
          </a:p>
          <a:p>
            <a:pPr algn="ctr">
              <a:buFont typeface="Wingdings" panose="05000000000000000000" pitchFamily="2" charset="2"/>
              <a:buNone/>
            </a:pPr>
            <a:r>
              <a:rPr lang="en-US" altLang="en-US" sz="4800" dirty="0"/>
              <a:t>Thank you</a:t>
            </a:r>
            <a:r>
              <a:rPr lang="en-US" altLang="en-US" sz="4800" dirty="0" smtClean="0"/>
              <a:t>!</a:t>
            </a:r>
          </a:p>
          <a:p>
            <a:pPr algn="ctr">
              <a:buFont typeface="Wingdings" panose="05000000000000000000" pitchFamily="2" charset="2"/>
              <a:buNone/>
            </a:pPr>
            <a:endParaRPr lang="en-US" altLang="en-US" sz="4800" dirty="0"/>
          </a:p>
          <a:p>
            <a:pPr algn="ctr">
              <a:buFont typeface="Wingdings" panose="05000000000000000000" pitchFamily="2" charset="2"/>
              <a:buNone/>
            </a:pPr>
            <a:r>
              <a:rPr lang="en-US" altLang="en-US" sz="4800" dirty="0" smtClean="0"/>
              <a:t>dblund@wisc.edu </a:t>
            </a:r>
            <a:endParaRPr lang="en-US" altLang="en-US" sz="4800" dirty="0"/>
          </a:p>
          <a:p>
            <a:pPr algn="ctr">
              <a:buFont typeface="Wingdings" panose="05000000000000000000" pitchFamily="2" charset="2"/>
              <a:buNone/>
            </a:pPr>
            <a:endParaRPr lang="en-US" altLang="en-US" sz="4800" dirty="0"/>
          </a:p>
          <a:p>
            <a:pPr algn="ctr">
              <a:buFont typeface="Wingdings" panose="05000000000000000000" pitchFamily="2" charset="2"/>
              <a:buNone/>
            </a:pPr>
            <a:endParaRPr lang="en-US" altLang="en-US" sz="4800" dirty="0"/>
          </a:p>
        </p:txBody>
      </p:sp>
    </p:spTree>
    <p:extLst>
      <p:ext uri="{BB962C8B-B14F-4D97-AF65-F5344CB8AC3E}">
        <p14:creationId xmlns:p14="http://schemas.microsoft.com/office/powerpoint/2010/main" val="2304954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1" end="1"/>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915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ln>
            <a:miter lim="800000"/>
            <a:headEnd/>
            <a:tailEnd/>
          </a:ln>
        </p:spPr>
        <p:txBody>
          <a:bodyPr vert="horz" wrap="square" lIns="68580" tIns="34290" rIns="68580" bIns="34290" numCol="1" rtlCol="0" anchor="t" anchorCtr="0" compatLnSpc="1">
            <a:prstTxWarp prst="textNoShape">
              <a:avLst/>
            </a:prstTxWarp>
            <a:normAutofit/>
          </a:bodyPr>
          <a:lstStyle/>
          <a:p>
            <a:pPr algn="ctr"/>
            <a:r>
              <a:rPr lang="en-US" sz="6000" b="1" dirty="0" smtClean="0"/>
              <a:t>Food in the Future</a:t>
            </a:r>
          </a:p>
        </p:txBody>
      </p:sp>
      <p:sp>
        <p:nvSpPr>
          <p:cNvPr id="24579" name="Content Placeholder 2"/>
          <p:cNvSpPr>
            <a:spLocks noGrp="1"/>
          </p:cNvSpPr>
          <p:nvPr>
            <p:ph idx="1"/>
          </p:nvPr>
        </p:nvSpPr>
        <p:spPr>
          <a:xfrm>
            <a:off x="628650" y="1371600"/>
            <a:ext cx="7029450" cy="5257800"/>
          </a:xfrm>
        </p:spPr>
        <p:txBody>
          <a:bodyPr/>
          <a:lstStyle/>
          <a:p>
            <a:pPr marL="0" indent="0">
              <a:buNone/>
            </a:pPr>
            <a:r>
              <a:rPr lang="en-US" sz="3600" dirty="0" smtClean="0"/>
              <a:t>Today’s global issues will remain</a:t>
            </a:r>
          </a:p>
          <a:p>
            <a:pPr lvl="1"/>
            <a:r>
              <a:rPr lang="en-US" sz="3600" dirty="0"/>
              <a:t>Food Security</a:t>
            </a:r>
          </a:p>
          <a:p>
            <a:pPr lvl="1"/>
            <a:r>
              <a:rPr lang="en-US" sz="3600" dirty="0"/>
              <a:t>Water &amp; Other Natural Resources</a:t>
            </a:r>
          </a:p>
          <a:p>
            <a:pPr lvl="1"/>
            <a:r>
              <a:rPr lang="en-US" sz="3600" dirty="0"/>
              <a:t>Health and Wellness</a:t>
            </a:r>
          </a:p>
          <a:p>
            <a:pPr lvl="1"/>
            <a:r>
              <a:rPr lang="en-US" sz="3600" dirty="0"/>
              <a:t>Global Food Supply Chain</a:t>
            </a:r>
          </a:p>
          <a:p>
            <a:pPr marL="685800" lvl="2" indent="0">
              <a:buNone/>
            </a:pPr>
            <a:r>
              <a:rPr lang="en-US" sz="3600" dirty="0"/>
              <a:t>Intricacies </a:t>
            </a:r>
          </a:p>
          <a:p>
            <a:pPr marL="685800" lvl="2" indent="0">
              <a:buNone/>
            </a:pPr>
            <a:r>
              <a:rPr lang="en-US" sz="3600" dirty="0"/>
              <a:t>Regulatory Harmonization</a:t>
            </a:r>
          </a:p>
          <a:p>
            <a:pPr lvl="1"/>
            <a:r>
              <a:rPr lang="en-US" sz="3600" dirty="0"/>
              <a:t>Food Safety</a:t>
            </a:r>
          </a:p>
          <a:p>
            <a:pPr lvl="1"/>
            <a:r>
              <a:rPr lang="en-US" sz="3600" dirty="0"/>
              <a:t>Sustainability of Food Systems</a:t>
            </a:r>
          </a:p>
          <a:p>
            <a:endParaRPr lang="en-US" dirty="0" smtClean="0"/>
          </a:p>
        </p:txBody>
      </p:sp>
      <p:pic>
        <p:nvPicPr>
          <p:cNvPr id="24580" name="Picture 5" descr="world grain"/>
          <p:cNvPicPr>
            <a:picLocks noChangeAspect="1" noChangeArrowheads="1"/>
          </p:cNvPicPr>
          <p:nvPr/>
        </p:nvPicPr>
        <p:blipFill>
          <a:blip r:embed="rId3" cstate="print"/>
          <a:srcRect/>
          <a:stretch>
            <a:fillRect/>
          </a:stretch>
        </p:blipFill>
        <p:spPr bwMode="auto">
          <a:xfrm>
            <a:off x="6115050" y="3086101"/>
            <a:ext cx="1371600" cy="913210"/>
          </a:xfrm>
          <a:prstGeom prst="rect">
            <a:avLst/>
          </a:prstGeom>
          <a:noFill/>
          <a:ln w="9525">
            <a:noFill/>
            <a:miter lim="800000"/>
            <a:headEnd/>
            <a:tailEnd/>
          </a:ln>
        </p:spPr>
      </p:pic>
    </p:spTree>
    <p:extLst>
      <p:ext uri="{BB962C8B-B14F-4D97-AF65-F5344CB8AC3E}">
        <p14:creationId xmlns:p14="http://schemas.microsoft.com/office/powerpoint/2010/main" val="5973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523876" y="381000"/>
            <a:ext cx="7886700" cy="1247775"/>
          </a:xfrm>
          <a:noFill/>
          <a:ln>
            <a:miter lim="800000"/>
            <a:headEnd/>
            <a:tailEnd/>
          </a:ln>
        </p:spPr>
        <p:txBody>
          <a:bodyPr vert="horz" wrap="square" lIns="68580" tIns="34290" rIns="68580" bIns="34290" numCol="1" rtlCol="0" anchor="t" anchorCtr="0" compatLnSpc="1">
            <a:prstTxWarp prst="textNoShape">
              <a:avLst/>
            </a:prstTxWarp>
            <a:normAutofit/>
          </a:bodyPr>
          <a:lstStyle/>
          <a:p>
            <a:r>
              <a:rPr lang="en-US" sz="5400" b="1" dirty="0" smtClean="0"/>
              <a:t>To Feed the Future</a:t>
            </a:r>
          </a:p>
        </p:txBody>
      </p:sp>
      <p:sp>
        <p:nvSpPr>
          <p:cNvPr id="26627" name="Content Placeholder 2"/>
          <p:cNvSpPr>
            <a:spLocks noGrp="1"/>
          </p:cNvSpPr>
          <p:nvPr>
            <p:ph idx="1"/>
          </p:nvPr>
        </p:nvSpPr>
        <p:spPr>
          <a:xfrm>
            <a:off x="523876" y="1630611"/>
            <a:ext cx="5086350" cy="5000625"/>
          </a:xfrm>
        </p:spPr>
        <p:txBody>
          <a:bodyPr>
            <a:normAutofit/>
          </a:bodyPr>
          <a:lstStyle/>
          <a:p>
            <a:pPr>
              <a:buFont typeface="Arial" charset="0"/>
              <a:buNone/>
            </a:pPr>
            <a:r>
              <a:rPr lang="en-US" sz="2800" b="1" dirty="0">
                <a:cs typeface="Arial" charset="0"/>
              </a:rPr>
              <a:t>We face a growing challenge to feed nearly </a:t>
            </a:r>
            <a:r>
              <a:rPr lang="en-US" sz="2800" b="1" dirty="0">
                <a:solidFill>
                  <a:srgbClr val="0000FF"/>
                </a:solidFill>
                <a:cs typeface="Arial" charset="0"/>
              </a:rPr>
              <a:t>7 billion</a:t>
            </a:r>
            <a:r>
              <a:rPr lang="en-US" sz="2800" b="1" dirty="0">
                <a:cs typeface="Arial" charset="0"/>
              </a:rPr>
              <a:t> people today… </a:t>
            </a:r>
          </a:p>
          <a:p>
            <a:endParaRPr lang="en-US" sz="2800" b="1" dirty="0">
              <a:cs typeface="Arial" charset="0"/>
            </a:endParaRPr>
          </a:p>
          <a:p>
            <a:pPr>
              <a:buFont typeface="Arial" charset="0"/>
              <a:buNone/>
            </a:pPr>
            <a:r>
              <a:rPr lang="en-US" sz="2800" b="1" dirty="0">
                <a:cs typeface="Arial" charset="0"/>
              </a:rPr>
              <a:t>The expected population growth to </a:t>
            </a:r>
            <a:r>
              <a:rPr lang="en-US" sz="2800" b="1" dirty="0">
                <a:solidFill>
                  <a:srgbClr val="0000FF"/>
                </a:solidFill>
                <a:cs typeface="Arial" charset="0"/>
              </a:rPr>
              <a:t>9 to 10 billion</a:t>
            </a:r>
            <a:r>
              <a:rPr lang="en-US" sz="2800" b="1" dirty="0">
                <a:cs typeface="Arial" charset="0"/>
              </a:rPr>
              <a:t> people by 2050…</a:t>
            </a:r>
          </a:p>
          <a:p>
            <a:endParaRPr lang="en-US" sz="2800" b="1" dirty="0">
              <a:cs typeface="Arial" charset="0"/>
            </a:endParaRPr>
          </a:p>
          <a:p>
            <a:pPr>
              <a:buFont typeface="Arial" charset="0"/>
              <a:buNone/>
            </a:pPr>
            <a:r>
              <a:rPr lang="en-US" sz="2800" b="1" dirty="0">
                <a:cs typeface="Arial" charset="0"/>
              </a:rPr>
              <a:t>…</a:t>
            </a:r>
            <a:r>
              <a:rPr lang="en-US" sz="2800" b="1" dirty="0">
                <a:solidFill>
                  <a:srgbClr val="0000FF"/>
                </a:solidFill>
                <a:cs typeface="Arial" charset="0"/>
              </a:rPr>
              <a:t>food science and technology will have to provide critical solutions.</a:t>
            </a:r>
          </a:p>
          <a:p>
            <a:endParaRPr lang="en-US" dirty="0" smtClean="0"/>
          </a:p>
        </p:txBody>
      </p:sp>
      <p:pic>
        <p:nvPicPr>
          <p:cNvPr id="26628" name="Picture 48" descr="Globe 1"/>
          <p:cNvPicPr>
            <a:picLocks noChangeAspect="1" noChangeArrowheads="1"/>
          </p:cNvPicPr>
          <p:nvPr/>
        </p:nvPicPr>
        <p:blipFill>
          <a:blip r:embed="rId3" cstate="print">
            <a:clrChange>
              <a:clrFrom>
                <a:srgbClr val="FAFAF8"/>
              </a:clrFrom>
              <a:clrTo>
                <a:srgbClr val="FAFAF8">
                  <a:alpha val="0"/>
                </a:srgbClr>
              </a:clrTo>
            </a:clrChange>
          </a:blip>
          <a:srcRect/>
          <a:stretch>
            <a:fillRect/>
          </a:stretch>
        </p:blipFill>
        <p:spPr bwMode="auto">
          <a:xfrm>
            <a:off x="5093495" y="2678906"/>
            <a:ext cx="3364706" cy="2244329"/>
          </a:xfrm>
          <a:prstGeom prst="rect">
            <a:avLst/>
          </a:prstGeom>
          <a:noFill/>
          <a:ln w="9525">
            <a:noFill/>
            <a:miter lim="800000"/>
            <a:headEnd/>
            <a:tailEnd/>
          </a:ln>
        </p:spPr>
      </p:pic>
    </p:spTree>
    <p:extLst>
      <p:ext uri="{BB962C8B-B14F-4D97-AF65-F5344CB8AC3E}">
        <p14:creationId xmlns:p14="http://schemas.microsoft.com/office/powerpoint/2010/main" val="3093704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628650" y="0"/>
            <a:ext cx="7886700" cy="1690689"/>
          </a:xfrm>
          <a:noFill/>
          <a:ln>
            <a:miter lim="800000"/>
            <a:headEnd/>
            <a:tailEnd/>
          </a:ln>
        </p:spPr>
        <p:txBody>
          <a:bodyPr vert="horz" wrap="square" lIns="68580" tIns="34290" rIns="68580" bIns="34290" numCol="1" rtlCol="0" anchor="t" anchorCtr="0" compatLnSpc="1">
            <a:prstTxWarp prst="textNoShape">
              <a:avLst/>
            </a:prstTxWarp>
            <a:normAutofit/>
          </a:bodyPr>
          <a:lstStyle/>
          <a:p>
            <a:r>
              <a:rPr lang="en-US" sz="3600" b="1" dirty="0"/>
              <a:t>Modern Day Food Technology is More Complex Than Grandmother’s Practice…</a:t>
            </a:r>
          </a:p>
        </p:txBody>
      </p:sp>
      <p:sp>
        <p:nvSpPr>
          <p:cNvPr id="6" name="Rectangle 6"/>
          <p:cNvSpPr txBox="1">
            <a:spLocks noChangeArrowheads="1"/>
          </p:cNvSpPr>
          <p:nvPr/>
        </p:nvSpPr>
        <p:spPr bwMode="auto">
          <a:xfrm>
            <a:off x="390525" y="1295401"/>
            <a:ext cx="4124325" cy="4705350"/>
          </a:xfrm>
          <a:prstGeom prst="rect">
            <a:avLst/>
          </a:prstGeom>
          <a:noFill/>
          <a:ln w="9525">
            <a:noFill/>
            <a:miter lim="800000"/>
            <a:headEnd/>
            <a:tailEnd/>
          </a:ln>
        </p:spPr>
        <p:txBody>
          <a:bodyPr/>
          <a:lstStyle/>
          <a:p>
            <a:pPr marL="257175" indent="-257175">
              <a:spcBef>
                <a:spcPts val="225"/>
              </a:spcBef>
              <a:buFont typeface="Arial" charset="0"/>
              <a:buChar char="•"/>
              <a:defRPr/>
            </a:pPr>
            <a:r>
              <a:rPr lang="en-US" sz="3200" dirty="0">
                <a:solidFill>
                  <a:prstClr val="black"/>
                </a:solidFill>
              </a:rPr>
              <a:t>Biology </a:t>
            </a:r>
          </a:p>
          <a:p>
            <a:pPr marL="257175" indent="-257175">
              <a:spcBef>
                <a:spcPts val="225"/>
              </a:spcBef>
              <a:buFont typeface="Arial" charset="0"/>
              <a:buChar char="•"/>
              <a:defRPr/>
            </a:pPr>
            <a:r>
              <a:rPr lang="en-US" sz="3200" dirty="0">
                <a:solidFill>
                  <a:prstClr val="black"/>
                </a:solidFill>
              </a:rPr>
              <a:t>Engineering</a:t>
            </a:r>
          </a:p>
          <a:p>
            <a:pPr marL="257175" indent="-257175">
              <a:spcBef>
                <a:spcPts val="225"/>
              </a:spcBef>
              <a:buFont typeface="Arial" charset="0"/>
              <a:buChar char="•"/>
              <a:defRPr/>
            </a:pPr>
            <a:r>
              <a:rPr lang="en-US" sz="3200" dirty="0">
                <a:solidFill>
                  <a:prstClr val="black"/>
                </a:solidFill>
              </a:rPr>
              <a:t>Psychology</a:t>
            </a:r>
          </a:p>
          <a:p>
            <a:pPr marL="257175" indent="-257175">
              <a:spcBef>
                <a:spcPts val="225"/>
              </a:spcBef>
              <a:buFont typeface="Arial" charset="0"/>
              <a:buChar char="•"/>
              <a:defRPr/>
            </a:pPr>
            <a:r>
              <a:rPr lang="en-US" sz="3200" dirty="0">
                <a:solidFill>
                  <a:prstClr val="black"/>
                </a:solidFill>
              </a:rPr>
              <a:t>Chemistry</a:t>
            </a:r>
          </a:p>
          <a:p>
            <a:pPr marL="257175" indent="-257175">
              <a:spcBef>
                <a:spcPts val="225"/>
              </a:spcBef>
              <a:buFont typeface="Arial" charset="0"/>
              <a:buChar char="•"/>
              <a:defRPr/>
            </a:pPr>
            <a:r>
              <a:rPr lang="en-US" sz="3200" dirty="0">
                <a:solidFill>
                  <a:prstClr val="black"/>
                </a:solidFill>
              </a:rPr>
              <a:t>Product Development</a:t>
            </a:r>
          </a:p>
          <a:p>
            <a:pPr marL="257175" indent="-257175">
              <a:spcBef>
                <a:spcPts val="225"/>
              </a:spcBef>
              <a:buFont typeface="Arial" charset="0"/>
              <a:buChar char="•"/>
              <a:defRPr/>
            </a:pPr>
            <a:r>
              <a:rPr lang="en-US" sz="3200" dirty="0">
                <a:solidFill>
                  <a:prstClr val="black"/>
                </a:solidFill>
              </a:rPr>
              <a:t>Animal Science</a:t>
            </a:r>
          </a:p>
          <a:p>
            <a:pPr marL="257175" indent="-257175">
              <a:spcBef>
                <a:spcPts val="225"/>
              </a:spcBef>
              <a:buFont typeface="Arial" charset="0"/>
              <a:buChar char="•"/>
              <a:defRPr/>
            </a:pPr>
            <a:r>
              <a:rPr lang="en-US" sz="3200" dirty="0">
                <a:solidFill>
                  <a:prstClr val="black"/>
                </a:solidFill>
              </a:rPr>
              <a:t>Sensory</a:t>
            </a:r>
          </a:p>
          <a:p>
            <a:pPr marL="257175" indent="-257175">
              <a:spcBef>
                <a:spcPts val="225"/>
              </a:spcBef>
              <a:buFont typeface="Arial" charset="0"/>
              <a:buChar char="•"/>
              <a:defRPr/>
            </a:pPr>
            <a:r>
              <a:rPr lang="en-US" sz="3200" dirty="0">
                <a:solidFill>
                  <a:prstClr val="black"/>
                </a:solidFill>
              </a:rPr>
              <a:t>Food Law</a:t>
            </a:r>
          </a:p>
          <a:p>
            <a:pPr marL="257175" indent="-257175">
              <a:spcBef>
                <a:spcPts val="225"/>
              </a:spcBef>
              <a:buFont typeface="Arial" charset="0"/>
              <a:buChar char="•"/>
              <a:defRPr/>
            </a:pPr>
            <a:r>
              <a:rPr lang="en-US" sz="3200" dirty="0">
                <a:solidFill>
                  <a:prstClr val="black"/>
                </a:solidFill>
              </a:rPr>
              <a:t>Flavor Chemistry</a:t>
            </a:r>
          </a:p>
        </p:txBody>
      </p:sp>
      <p:sp>
        <p:nvSpPr>
          <p:cNvPr id="7" name="Rectangle 5"/>
          <p:cNvSpPr txBox="1">
            <a:spLocks noChangeArrowheads="1"/>
          </p:cNvSpPr>
          <p:nvPr/>
        </p:nvSpPr>
        <p:spPr bwMode="auto">
          <a:xfrm>
            <a:off x="4267201" y="1371600"/>
            <a:ext cx="4486274" cy="5334000"/>
          </a:xfrm>
          <a:prstGeom prst="rect">
            <a:avLst/>
          </a:prstGeom>
          <a:noFill/>
          <a:ln w="9525">
            <a:noFill/>
            <a:miter lim="800000"/>
            <a:headEnd/>
            <a:tailEnd/>
          </a:ln>
        </p:spPr>
        <p:txBody>
          <a:bodyPr/>
          <a:lstStyle/>
          <a:p>
            <a:pPr marL="257175" indent="-257175">
              <a:spcBef>
                <a:spcPts val="225"/>
              </a:spcBef>
              <a:buFont typeface="Arial" pitchFamily="34" charset="0"/>
              <a:buChar char="•"/>
              <a:defRPr/>
            </a:pPr>
            <a:r>
              <a:rPr lang="en-US" sz="3200" dirty="0">
                <a:solidFill>
                  <a:prstClr val="black"/>
                </a:solidFill>
              </a:rPr>
              <a:t>Materials Science</a:t>
            </a:r>
          </a:p>
          <a:p>
            <a:pPr marL="257175" indent="-257175">
              <a:spcBef>
                <a:spcPts val="225"/>
              </a:spcBef>
              <a:buFont typeface="Arial" pitchFamily="34" charset="0"/>
              <a:buChar char="•"/>
              <a:defRPr/>
            </a:pPr>
            <a:r>
              <a:rPr lang="en-US" sz="3200" dirty="0">
                <a:solidFill>
                  <a:prstClr val="black"/>
                </a:solidFill>
              </a:rPr>
              <a:t>Microbiology</a:t>
            </a:r>
          </a:p>
          <a:p>
            <a:pPr marL="257175" indent="-257175">
              <a:spcBef>
                <a:spcPts val="225"/>
              </a:spcBef>
              <a:buFont typeface="Arial" pitchFamily="34" charset="0"/>
              <a:buChar char="•"/>
              <a:defRPr/>
            </a:pPr>
            <a:r>
              <a:rPr lang="en-US" sz="3200" dirty="0">
                <a:solidFill>
                  <a:prstClr val="black"/>
                </a:solidFill>
              </a:rPr>
              <a:t>Nutrition</a:t>
            </a:r>
          </a:p>
          <a:p>
            <a:pPr marL="257175" indent="-257175">
              <a:spcBef>
                <a:spcPts val="225"/>
              </a:spcBef>
              <a:buFont typeface="Arial" pitchFamily="34" charset="0"/>
              <a:buChar char="•"/>
              <a:defRPr/>
            </a:pPr>
            <a:r>
              <a:rPr lang="en-US" sz="3200" dirty="0">
                <a:solidFill>
                  <a:prstClr val="black"/>
                </a:solidFill>
              </a:rPr>
              <a:t>Computer Science</a:t>
            </a:r>
          </a:p>
          <a:p>
            <a:pPr marL="257175" indent="-257175">
              <a:spcBef>
                <a:spcPts val="225"/>
              </a:spcBef>
              <a:buFont typeface="Arial" pitchFamily="34" charset="0"/>
              <a:buChar char="•"/>
              <a:defRPr/>
            </a:pPr>
            <a:r>
              <a:rPr lang="en-US" sz="3200" dirty="0">
                <a:solidFill>
                  <a:prstClr val="black"/>
                </a:solidFill>
              </a:rPr>
              <a:t>Quality Assurance</a:t>
            </a:r>
          </a:p>
          <a:p>
            <a:pPr marL="257175" indent="-257175">
              <a:spcBef>
                <a:spcPts val="225"/>
              </a:spcBef>
              <a:buFont typeface="Arial" pitchFamily="34" charset="0"/>
              <a:buChar char="•"/>
              <a:defRPr/>
            </a:pPr>
            <a:r>
              <a:rPr lang="en-US" sz="3200" dirty="0">
                <a:solidFill>
                  <a:prstClr val="black"/>
                </a:solidFill>
              </a:rPr>
              <a:t>Toxicology</a:t>
            </a:r>
          </a:p>
          <a:p>
            <a:pPr marL="257175" indent="-257175">
              <a:spcBef>
                <a:spcPts val="225"/>
              </a:spcBef>
              <a:buFont typeface="Arial" pitchFamily="34" charset="0"/>
              <a:buChar char="•"/>
              <a:defRPr/>
            </a:pPr>
            <a:r>
              <a:rPr lang="en-US" sz="3200" dirty="0">
                <a:solidFill>
                  <a:prstClr val="black"/>
                </a:solidFill>
              </a:rPr>
              <a:t>Genomics</a:t>
            </a:r>
          </a:p>
          <a:p>
            <a:pPr marL="257175" indent="-257175">
              <a:spcBef>
                <a:spcPts val="225"/>
              </a:spcBef>
              <a:buFont typeface="Arial" pitchFamily="34" charset="0"/>
              <a:buChar char="•"/>
              <a:defRPr/>
            </a:pPr>
            <a:r>
              <a:rPr lang="en-US" sz="3200" dirty="0">
                <a:solidFill>
                  <a:prstClr val="black"/>
                </a:solidFill>
              </a:rPr>
              <a:t>Packaging</a:t>
            </a:r>
          </a:p>
          <a:p>
            <a:pPr marL="257175" indent="-257175">
              <a:spcBef>
                <a:spcPts val="225"/>
              </a:spcBef>
              <a:buFont typeface="Arial" pitchFamily="34" charset="0"/>
              <a:buChar char="•"/>
              <a:defRPr/>
            </a:pPr>
            <a:r>
              <a:rPr lang="en-US" sz="3200" dirty="0">
                <a:solidFill>
                  <a:prstClr val="black"/>
                </a:solidFill>
              </a:rPr>
              <a:t>Consumer Science	</a:t>
            </a:r>
          </a:p>
          <a:p>
            <a:pPr marL="257175" indent="-257175">
              <a:spcBef>
                <a:spcPts val="225"/>
              </a:spcBef>
              <a:buFont typeface="Arial" pitchFamily="34" charset="0"/>
              <a:buChar char="•"/>
              <a:defRPr/>
            </a:pPr>
            <a:endParaRPr lang="en-US" sz="1500" dirty="0">
              <a:solidFill>
                <a:prstClr val="black"/>
              </a:solidFill>
            </a:endParaRPr>
          </a:p>
        </p:txBody>
      </p:sp>
    </p:spTree>
    <p:extLst>
      <p:ext uri="{BB962C8B-B14F-4D97-AF65-F5344CB8AC3E}">
        <p14:creationId xmlns:p14="http://schemas.microsoft.com/office/powerpoint/2010/main" val="17422737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8|3.1|4.2|4.2"/>
</p:tagLst>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1">
      <a:majorFont>
        <a:latin typeface="Lucida Bright"/>
        <a:ea typeface=""/>
        <a:cs typeface=""/>
      </a:majorFont>
      <a:minorFont>
        <a:latin typeface="Book Antiqua"/>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IFT Standard Science PowerPoint Template as of 2011">
  <a:themeElements>
    <a:clrScheme name="Custom 1">
      <a:dk1>
        <a:sysClr val="windowText" lastClr="000000"/>
      </a:dk1>
      <a:lt1>
        <a:sysClr val="window" lastClr="FFFFFF"/>
      </a:lt1>
      <a:dk2>
        <a:srgbClr val="3F3F3F"/>
      </a:dk2>
      <a:lt2>
        <a:srgbClr val="EEECE1"/>
      </a:lt2>
      <a:accent1>
        <a:srgbClr val="5A85D7"/>
      </a:accent1>
      <a:accent2>
        <a:srgbClr val="739600"/>
      </a:accent2>
      <a:accent3>
        <a:srgbClr val="E98300"/>
      </a:accent3>
      <a:accent4>
        <a:srgbClr val="CD202C"/>
      </a:accent4>
      <a:accent5>
        <a:srgbClr val="FECB00"/>
      </a:accent5>
      <a:accent6>
        <a:srgbClr val="595959"/>
      </a:accent6>
      <a:hlink>
        <a:srgbClr val="5A85D7"/>
      </a:hlink>
      <a:folHlink>
        <a:srgbClr val="CD202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IFT Standard Presentation Template">
  <a:themeElements>
    <a:clrScheme name="IFT Standard Presentation Template 2">
      <a:dk1>
        <a:srgbClr val="000000"/>
      </a:dk1>
      <a:lt1>
        <a:srgbClr val="FFFFFF"/>
      </a:lt1>
      <a:dk2>
        <a:srgbClr val="FFFFFF"/>
      </a:dk2>
      <a:lt2>
        <a:srgbClr val="000000"/>
      </a:lt2>
      <a:accent1>
        <a:srgbClr val="99FF99"/>
      </a:accent1>
      <a:accent2>
        <a:srgbClr val="FFCC00"/>
      </a:accent2>
      <a:accent3>
        <a:srgbClr val="FFFFFF"/>
      </a:accent3>
      <a:accent4>
        <a:srgbClr val="000000"/>
      </a:accent4>
      <a:accent5>
        <a:srgbClr val="CAFFCA"/>
      </a:accent5>
      <a:accent6>
        <a:srgbClr val="E7B900"/>
      </a:accent6>
      <a:hlink>
        <a:srgbClr val="007229"/>
      </a:hlink>
      <a:folHlink>
        <a:srgbClr val="009CA8"/>
      </a:folHlink>
    </a:clrScheme>
    <a:fontScheme name="IFT Standard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IFT Standard Presentation Template 1">
        <a:dk1>
          <a:srgbClr val="000000"/>
        </a:dk1>
        <a:lt1>
          <a:srgbClr val="FFFFFF"/>
        </a:lt1>
        <a:dk2>
          <a:srgbClr val="000000"/>
        </a:dk2>
        <a:lt2>
          <a:srgbClr val="000000"/>
        </a:lt2>
        <a:accent1>
          <a:srgbClr val="969696"/>
        </a:accent1>
        <a:accent2>
          <a:srgbClr val="33CCFF"/>
        </a:accent2>
        <a:accent3>
          <a:srgbClr val="FFFFFF"/>
        </a:accent3>
        <a:accent4>
          <a:srgbClr val="000000"/>
        </a:accent4>
        <a:accent5>
          <a:srgbClr val="C9C9C9"/>
        </a:accent5>
        <a:accent6>
          <a:srgbClr val="2DB9E7"/>
        </a:accent6>
        <a:hlink>
          <a:srgbClr val="000000"/>
        </a:hlink>
        <a:folHlink>
          <a:srgbClr val="33CC33"/>
        </a:folHlink>
      </a:clrScheme>
      <a:clrMap bg1="lt1" tx1="dk1" bg2="lt2" tx2="dk2" accent1="accent1" accent2="accent2" accent3="accent3" accent4="accent4" accent5="accent5" accent6="accent6" hlink="hlink" folHlink="folHlink"/>
    </a:extraClrScheme>
    <a:extraClrScheme>
      <a:clrScheme name="IFT Standard Presentation Template 2">
        <a:dk1>
          <a:srgbClr val="000000"/>
        </a:dk1>
        <a:lt1>
          <a:srgbClr val="FFFFFF"/>
        </a:lt1>
        <a:dk2>
          <a:srgbClr val="FFFFFF"/>
        </a:dk2>
        <a:lt2>
          <a:srgbClr val="000000"/>
        </a:lt2>
        <a:accent1>
          <a:srgbClr val="99FF99"/>
        </a:accent1>
        <a:accent2>
          <a:srgbClr val="FFCC00"/>
        </a:accent2>
        <a:accent3>
          <a:srgbClr val="FFFFFF"/>
        </a:accent3>
        <a:accent4>
          <a:srgbClr val="000000"/>
        </a:accent4>
        <a:accent5>
          <a:srgbClr val="CAFFCA"/>
        </a:accent5>
        <a:accent6>
          <a:srgbClr val="E7B900"/>
        </a:accent6>
        <a:hlink>
          <a:srgbClr val="007229"/>
        </a:hlink>
        <a:folHlink>
          <a:srgbClr val="009CA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Food Processing 6-22-15</Template>
  <TotalTime>106</TotalTime>
  <Words>3011</Words>
  <Application>Microsoft Office PowerPoint</Application>
  <PresentationFormat>On-screen Show (4:3)</PresentationFormat>
  <Paragraphs>577</Paragraphs>
  <Slides>67</Slides>
  <Notes>49</Notes>
  <HiddenSlides>0</HiddenSlides>
  <MMClips>0</MMClips>
  <ScaleCrop>false</ScaleCrop>
  <HeadingPairs>
    <vt:vector size="6" baseType="variant">
      <vt:variant>
        <vt:lpstr>Theme</vt:lpstr>
      </vt:variant>
      <vt:variant>
        <vt:i4>13</vt:i4>
      </vt:variant>
      <vt:variant>
        <vt:lpstr>Embedded OLE Servers</vt:lpstr>
      </vt:variant>
      <vt:variant>
        <vt:i4>1</vt:i4>
      </vt:variant>
      <vt:variant>
        <vt:lpstr>Slide Titles</vt:lpstr>
      </vt:variant>
      <vt:variant>
        <vt:i4>67</vt:i4>
      </vt:variant>
    </vt:vector>
  </HeadingPairs>
  <TitlesOfParts>
    <vt:vector size="81" baseType="lpstr">
      <vt:lpstr>Office Theme</vt:lpstr>
      <vt:lpstr>3_IFT Standard Science PowerPoint Template as of 2011</vt:lpstr>
      <vt:lpstr>Stream</vt:lpstr>
      <vt:lpstr>1_Stream</vt:lpstr>
      <vt:lpstr>4_Default Design</vt:lpstr>
      <vt:lpstr>5_Default Design</vt:lpstr>
      <vt:lpstr>6_Default Design</vt:lpstr>
      <vt:lpstr>7_Default Design</vt:lpstr>
      <vt:lpstr>IFT Standard Presentation Template</vt:lpstr>
      <vt:lpstr>Default Design</vt:lpstr>
      <vt:lpstr>Flow</vt:lpstr>
      <vt:lpstr>1_Office Theme</vt:lpstr>
      <vt:lpstr>2_Office Theme</vt:lpstr>
      <vt:lpstr>Chart</vt:lpstr>
      <vt:lpstr>Food Processing:  A Necessary Operation </vt:lpstr>
      <vt:lpstr>IUFoST began its partnership with CMPi (UBM) in 2002  Purpose of the partnership: Complement IUFoST’s scientific expertise and global resource with UBM’s commercial expertise and global reach </vt:lpstr>
      <vt:lpstr>Outline</vt:lpstr>
      <vt:lpstr>Outline</vt:lpstr>
      <vt:lpstr>Food Science and Food Processing is Not a Modern Concept…</vt:lpstr>
      <vt:lpstr>Foraging to Farming to Food Science and Engineering</vt:lpstr>
      <vt:lpstr>Food in the Future</vt:lpstr>
      <vt:lpstr>To Feed the Future</vt:lpstr>
      <vt:lpstr>Modern Day Food Technology is More Complex Than Grandmother’s Practice…</vt:lpstr>
      <vt:lpstr>PowerPoint Presentation</vt:lpstr>
      <vt:lpstr>PowerPoint Presentation</vt:lpstr>
      <vt:lpstr>Current Issues on Food Processing</vt:lpstr>
      <vt:lpstr>Food Processing and the Food Chain </vt:lpstr>
      <vt:lpstr>Outline</vt:lpstr>
      <vt:lpstr>Definition of Food - FDA</vt:lpstr>
      <vt:lpstr>What are processed foods?</vt:lpstr>
      <vt:lpstr>Definitions Continued</vt:lpstr>
      <vt:lpstr>Outline</vt:lpstr>
      <vt:lpstr>Objectives of Processing</vt:lpstr>
      <vt:lpstr>Objectives of Processing</vt:lpstr>
      <vt:lpstr>Objectives of Processing</vt:lpstr>
      <vt:lpstr>Ice Cream  Pasta  Bread  Baked Doughs  </vt:lpstr>
      <vt:lpstr>Objectives of Processing </vt:lpstr>
      <vt:lpstr>Altering sensory properties</vt:lpstr>
      <vt:lpstr>Objectives of Processing</vt:lpstr>
      <vt:lpstr>Adding Health Attributes to Foods Fortification of Foods</vt:lpstr>
      <vt:lpstr>Objectives of Processing</vt:lpstr>
      <vt:lpstr>Processing Technologies for Extending Shelflife  </vt:lpstr>
      <vt:lpstr>Newer Processing Technologies</vt:lpstr>
      <vt:lpstr>Public and Private Sector</vt:lpstr>
      <vt:lpstr>“Older” Methods of Food Preservation</vt:lpstr>
      <vt:lpstr>Older Food Preservation Technologies</vt:lpstr>
      <vt:lpstr>Older Food Preservation Technologies</vt:lpstr>
      <vt:lpstr>Chemical Methods</vt:lpstr>
      <vt:lpstr>Minimizing Microbial Spoilage</vt:lpstr>
      <vt:lpstr>“Hurdles” and Food Preservation</vt:lpstr>
      <vt:lpstr>Hurdle-preserved foods</vt:lpstr>
      <vt:lpstr>Newer Food Technologies</vt:lpstr>
      <vt:lpstr>Pulsed Electric Fields</vt:lpstr>
      <vt:lpstr>Pulsed Electric Field Applications</vt:lpstr>
      <vt:lpstr>Pulsed Light Technology</vt:lpstr>
      <vt:lpstr>Food Irradiation</vt:lpstr>
      <vt:lpstr>High Pressure Technology</vt:lpstr>
      <vt:lpstr>High Pressure Technology</vt:lpstr>
      <vt:lpstr>Packaging One of the oldest methods to extend shelf life of food </vt:lpstr>
      <vt:lpstr>Active Packaging</vt:lpstr>
      <vt:lpstr>Smart Packaging</vt:lpstr>
      <vt:lpstr>Indicators in Smart Packages</vt:lpstr>
      <vt:lpstr>Nanotechnology in Food Science/Engineering</vt:lpstr>
      <vt:lpstr>Nanotechnology: Enhanced Functionality </vt:lpstr>
      <vt:lpstr>PowerPoint Presentation</vt:lpstr>
      <vt:lpstr>PowerPoint Presentation</vt:lpstr>
      <vt:lpstr>PowerPoint Presentation</vt:lpstr>
      <vt:lpstr>Digestion system</vt:lpstr>
      <vt:lpstr>Develop a realistic computer-aided model of the human stomach and study flow characteristics and solid disintegration</vt:lpstr>
      <vt:lpstr>3D MODEL-AVERAGE SIZED HUMAN STOMACH</vt:lpstr>
      <vt:lpstr>ANTROPYLORIC FLOW MOTION</vt:lpstr>
      <vt:lpstr>Carrot disintegration</vt:lpstr>
      <vt:lpstr>Human Gastric Simulator (HGS-1) </vt:lpstr>
      <vt:lpstr>Food Structure, textural properties and digestion</vt:lpstr>
      <vt:lpstr>Research Directions</vt:lpstr>
      <vt:lpstr>Research Directions</vt:lpstr>
      <vt:lpstr>Research Directions</vt:lpstr>
      <vt:lpstr>Research Directions</vt:lpstr>
      <vt:lpstr>PowerPoint Presentation</vt:lpstr>
      <vt:lpstr>Mentors and Participants Resources - Step by Step Guide to the E-Learning Site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Processing:  A Necessary Operation</dc:title>
  <dc:creator>Owner</dc:creator>
  <cp:lastModifiedBy>KenBu</cp:lastModifiedBy>
  <cp:revision>11</cp:revision>
  <dcterms:created xsi:type="dcterms:W3CDTF">2015-06-24T14:09:20Z</dcterms:created>
  <dcterms:modified xsi:type="dcterms:W3CDTF">2015-10-06T03:24:05Z</dcterms:modified>
</cp:coreProperties>
</file>